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950" r:id="rId1"/>
  </p:sldMasterIdLst>
  <p:notesMasterIdLst>
    <p:notesMasterId r:id="rId52"/>
  </p:notesMasterIdLst>
  <p:sldIdLst>
    <p:sldId id="257" r:id="rId2"/>
    <p:sldId id="270" r:id="rId3"/>
    <p:sldId id="343" r:id="rId4"/>
    <p:sldId id="308" r:id="rId5"/>
    <p:sldId id="258" r:id="rId6"/>
    <p:sldId id="309" r:id="rId7"/>
    <p:sldId id="317" r:id="rId8"/>
    <p:sldId id="310" r:id="rId9"/>
    <p:sldId id="345" r:id="rId10"/>
    <p:sldId id="339" r:id="rId11"/>
    <p:sldId id="274" r:id="rId12"/>
    <p:sldId id="322" r:id="rId13"/>
    <p:sldId id="326" r:id="rId14"/>
    <p:sldId id="286" r:id="rId15"/>
    <p:sldId id="332" r:id="rId16"/>
    <p:sldId id="287" r:id="rId17"/>
    <p:sldId id="333" r:id="rId18"/>
    <p:sldId id="340" r:id="rId19"/>
    <p:sldId id="337" r:id="rId20"/>
    <p:sldId id="311" r:id="rId21"/>
    <p:sldId id="312" r:id="rId22"/>
    <p:sldId id="313" r:id="rId23"/>
    <p:sldId id="314" r:id="rId24"/>
    <p:sldId id="315" r:id="rId25"/>
    <p:sldId id="277" r:id="rId26"/>
    <p:sldId id="282" r:id="rId27"/>
    <p:sldId id="344" r:id="rId28"/>
    <p:sldId id="278" r:id="rId29"/>
    <p:sldId id="346" r:id="rId30"/>
    <p:sldId id="329" r:id="rId31"/>
    <p:sldId id="331" r:id="rId32"/>
    <p:sldId id="307" r:id="rId33"/>
    <p:sldId id="330" r:id="rId34"/>
    <p:sldId id="316" r:id="rId35"/>
    <p:sldId id="319" r:id="rId36"/>
    <p:sldId id="296" r:id="rId37"/>
    <p:sldId id="298" r:id="rId38"/>
    <p:sldId id="297" r:id="rId39"/>
    <p:sldId id="299" r:id="rId40"/>
    <p:sldId id="300" r:id="rId41"/>
    <p:sldId id="301" r:id="rId42"/>
    <p:sldId id="327" r:id="rId43"/>
    <p:sldId id="302" r:id="rId44"/>
    <p:sldId id="334" r:id="rId45"/>
    <p:sldId id="335" r:id="rId46"/>
    <p:sldId id="288" r:id="rId47"/>
    <p:sldId id="303" r:id="rId48"/>
    <p:sldId id="289" r:id="rId49"/>
    <p:sldId id="290" r:id="rId50"/>
    <p:sldId id="320"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C709B6-A476-775F-3EFE-B8905B486F23}" v="25" dt="2020-04-13T20:05:05.489"/>
    <p1510:client id="{2F5C4C6B-1124-856C-DAF8-67541DFE4717}" v="69" dt="2020-04-13T19:56:22.396"/>
    <p1510:client id="{2FD0B471-16AD-D1CD-961D-62B129410358}" v="392" dt="2020-04-12T21:35:48.667"/>
    <p1510:client id="{4CCC7A4B-7018-D972-DBC6-E9E1C24AC6A0}" v="3" dt="2020-04-12T21:13:50.478"/>
    <p1510:client id="{6ED67BED-5D7B-AB8D-3E19-102EECD7A5FB}" v="1" dt="2020-04-13T20:05:07.466"/>
    <p1510:client id="{7B02F52A-725B-FD88-602D-10ABF654FD64}" v="679" dt="2020-04-12T23:08:22.520"/>
    <p1510:client id="{8A7F691E-5389-5A84-CA39-F3A54697E420}" v="223" dt="2020-04-13T19:40:22.633"/>
    <p1510:client id="{8C69BF17-98B6-42BB-972D-5408CB086F21}" v="5396" dt="2020-04-13T20:34:15.118"/>
    <p1510:client id="{A5AB8D26-F2D2-1782-F7EB-0DD2B08D6A5F}" v="465" dt="2020-04-12T23:40:59.751"/>
    <p1510:client id="{A7CEC713-7416-B442-AA8C-2AF6414AB72E}" v="2701" dt="2020-04-13T20:38:25.045"/>
    <p1510:client id="{B988DF2B-1FFF-FFCA-CBE4-9C7ABD420FF6}" v="8" dt="2020-04-12T21:07:30.736"/>
    <p1510:client id="{C4553197-6A27-00DC-CC48-1A4B4DDA4486}" v="488" dt="2020-04-13T18:44:30.308"/>
    <p1510:client id="{CDA64FA5-C2D7-D277-2052-B6374CA8D320}" v="256" dt="2020-04-12T23:37:30.223"/>
    <p1510:client id="{E314F0DC-41F3-4079-7D8D-59082DC3ED82}" v="520" dt="2020-04-13T17:41:38.198"/>
    <p1510:client id="{EBB3A0EE-BD20-7A3F-4D24-F8D9F00C1A47}" v="51" dt="2020-04-13T13:14:49.977"/>
    <p1510:client id="{F5C541F4-352C-F6BA-682A-1F1F5B2506CA}" v="7370" dt="2020-04-12T23:37:05.04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68"/>
  </p:normalViewPr>
  <p:slideViewPr>
    <p:cSldViewPr snapToGrid="0" snapToObjects="1">
      <p:cViewPr varScale="1">
        <p:scale>
          <a:sx n="105" d="100"/>
          <a:sy n="105" d="100"/>
        </p:scale>
        <p:origin x="84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42F6A3-0BD0-45D4-9CB1-180D7FCAD1BE}"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US"/>
        </a:p>
      </dgm:t>
    </dgm:pt>
    <dgm:pt modelId="{1BA28F2C-F132-4FAF-91A7-F10573DE5966}">
      <dgm:prSet phldrT="[Text]" phldr="0"/>
      <dgm:spPr/>
      <dgm:t>
        <a:bodyPr/>
        <a:lstStyle/>
        <a:p>
          <a:pPr rtl="0"/>
          <a:r>
            <a:rPr lang="en-US" noProof="0"/>
            <a:t>Transformation</a:t>
          </a:r>
          <a:r>
            <a:rPr lang="en-US"/>
            <a:t> on Outcome</a:t>
          </a:r>
          <a:r>
            <a:rPr lang="en-US" noProof="0"/>
            <a:t> Variable</a:t>
          </a:r>
        </a:p>
      </dgm:t>
    </dgm:pt>
    <dgm:pt modelId="{D8C49592-96C5-402C-BE18-C5B20C04168E}" type="parTrans" cxnId="{437A52A4-1C1B-4577-B2B5-F1D64C3D0633}">
      <dgm:prSet/>
      <dgm:spPr/>
      <dgm:t>
        <a:bodyPr/>
        <a:lstStyle/>
        <a:p>
          <a:endParaRPr lang="en-US"/>
        </a:p>
      </dgm:t>
    </dgm:pt>
    <dgm:pt modelId="{7C06E72E-0BCD-4C99-8D3F-A743084A5061}" type="sibTrans" cxnId="{437A52A4-1C1B-4577-B2B5-F1D64C3D0633}">
      <dgm:prSet/>
      <dgm:spPr/>
      <dgm:t>
        <a:bodyPr/>
        <a:lstStyle/>
        <a:p>
          <a:endParaRPr lang="en-US"/>
        </a:p>
      </dgm:t>
    </dgm:pt>
    <dgm:pt modelId="{075C4EAB-70A9-49EB-894F-BB345E89D3C9}">
      <dgm:prSet phldrT="[Text]" phldr="0"/>
      <dgm:spPr/>
      <dgm:t>
        <a:bodyPr/>
        <a:lstStyle/>
        <a:p>
          <a:pPr rtl="0"/>
          <a:r>
            <a:rPr lang="en-US"/>
            <a:t>Box Cox</a:t>
          </a:r>
        </a:p>
      </dgm:t>
    </dgm:pt>
    <dgm:pt modelId="{719E6CEE-FBD7-4595-9D1A-26B444266FB2}" type="parTrans" cxnId="{20CEC5B5-2020-4C74-A09A-045569F54F7A}">
      <dgm:prSet/>
      <dgm:spPr/>
      <dgm:t>
        <a:bodyPr/>
        <a:lstStyle/>
        <a:p>
          <a:endParaRPr lang="en-US"/>
        </a:p>
      </dgm:t>
    </dgm:pt>
    <dgm:pt modelId="{6D086275-C6E7-435D-9CAD-6BD28B84A4A8}" type="sibTrans" cxnId="{20CEC5B5-2020-4C74-A09A-045569F54F7A}">
      <dgm:prSet/>
      <dgm:spPr/>
      <dgm:t>
        <a:bodyPr/>
        <a:lstStyle/>
        <a:p>
          <a:endParaRPr lang="en-US"/>
        </a:p>
      </dgm:t>
    </dgm:pt>
    <dgm:pt modelId="{591300AA-B008-46D2-89B3-34063AFF8430}">
      <dgm:prSet phldrT="[Text]" phldr="0"/>
      <dgm:spPr/>
      <dgm:t>
        <a:bodyPr/>
        <a:lstStyle/>
        <a:p>
          <a:pPr rtl="0"/>
          <a:r>
            <a:rPr lang="en-US"/>
            <a:t>Removal of Outliers</a:t>
          </a:r>
        </a:p>
      </dgm:t>
    </dgm:pt>
    <dgm:pt modelId="{827AF982-2018-441A-BD60-DF36A0588BCF}" type="parTrans" cxnId="{138E8500-D494-4C85-82EB-C37A11C62D67}">
      <dgm:prSet/>
      <dgm:spPr/>
      <dgm:t>
        <a:bodyPr/>
        <a:lstStyle/>
        <a:p>
          <a:endParaRPr lang="en-US"/>
        </a:p>
      </dgm:t>
    </dgm:pt>
    <dgm:pt modelId="{D9490C38-B7D0-4B0A-ABEB-FD121FC5EFA2}" type="sibTrans" cxnId="{138E8500-D494-4C85-82EB-C37A11C62D67}">
      <dgm:prSet/>
      <dgm:spPr/>
      <dgm:t>
        <a:bodyPr/>
        <a:lstStyle/>
        <a:p>
          <a:endParaRPr lang="en-US"/>
        </a:p>
      </dgm:t>
    </dgm:pt>
    <dgm:pt modelId="{9B532A3A-1662-43C0-90B8-89696E581910}">
      <dgm:prSet phldrT="[Text]" phldr="0"/>
      <dgm:spPr/>
      <dgm:t>
        <a:bodyPr/>
        <a:lstStyle/>
        <a:p>
          <a:r>
            <a:rPr lang="en-US"/>
            <a:t>Diagnostic Plots</a:t>
          </a:r>
        </a:p>
      </dgm:t>
    </dgm:pt>
    <dgm:pt modelId="{87218C38-BCB9-4830-904A-D63B51142AF2}" type="parTrans" cxnId="{D7CCD9E2-9714-47F2-9E32-5DADCEB31428}">
      <dgm:prSet/>
      <dgm:spPr/>
      <dgm:t>
        <a:bodyPr/>
        <a:lstStyle/>
        <a:p>
          <a:endParaRPr lang="en-US"/>
        </a:p>
      </dgm:t>
    </dgm:pt>
    <dgm:pt modelId="{1E8C6887-83ED-476A-91C8-22E69ECB9407}" type="sibTrans" cxnId="{D7CCD9E2-9714-47F2-9E32-5DADCEB31428}">
      <dgm:prSet/>
      <dgm:spPr/>
      <dgm:t>
        <a:bodyPr/>
        <a:lstStyle/>
        <a:p>
          <a:endParaRPr lang="en-US"/>
        </a:p>
      </dgm:t>
    </dgm:pt>
    <dgm:pt modelId="{8207DD46-C6EF-4B44-AAC8-40F21A01133E}">
      <dgm:prSet phldrT="[Text]" phldr="0"/>
      <dgm:spPr/>
      <dgm:t>
        <a:bodyPr/>
        <a:lstStyle/>
        <a:p>
          <a:pPr rtl="0"/>
          <a:r>
            <a:rPr lang="en-US"/>
            <a:t>Variable Selection</a:t>
          </a:r>
        </a:p>
      </dgm:t>
    </dgm:pt>
    <dgm:pt modelId="{1952FFDE-1FFD-4B2E-8281-7EFFB982B609}" type="parTrans" cxnId="{1DAA62AA-7950-4F07-8123-D47F7EF04ADE}">
      <dgm:prSet/>
      <dgm:spPr/>
      <dgm:t>
        <a:bodyPr/>
        <a:lstStyle/>
        <a:p>
          <a:endParaRPr lang="en-US"/>
        </a:p>
      </dgm:t>
    </dgm:pt>
    <dgm:pt modelId="{955E45AB-19ED-477A-A733-BF40FFEB161B}" type="sibTrans" cxnId="{1DAA62AA-7950-4F07-8123-D47F7EF04ADE}">
      <dgm:prSet/>
      <dgm:spPr/>
      <dgm:t>
        <a:bodyPr/>
        <a:lstStyle/>
        <a:p>
          <a:endParaRPr lang="en-US"/>
        </a:p>
      </dgm:t>
    </dgm:pt>
    <dgm:pt modelId="{DA5447E4-548B-4438-89D5-732D7A3FA40A}">
      <dgm:prSet phldr="0"/>
      <dgm:spPr/>
      <dgm:t>
        <a:bodyPr/>
        <a:lstStyle/>
        <a:p>
          <a:pPr rtl="0"/>
          <a:r>
            <a:rPr lang="en-US"/>
            <a:t>Step-AIC</a:t>
          </a:r>
        </a:p>
      </dgm:t>
    </dgm:pt>
    <dgm:pt modelId="{888ADD4F-661C-4C96-8376-119A50132C2F}" type="parTrans" cxnId="{D0572D75-B0D8-418D-BE0B-42CE5F4991F6}">
      <dgm:prSet/>
      <dgm:spPr/>
      <dgm:t>
        <a:bodyPr/>
        <a:lstStyle/>
        <a:p>
          <a:endParaRPr lang="en-US"/>
        </a:p>
      </dgm:t>
    </dgm:pt>
    <dgm:pt modelId="{7479E979-5632-4BD3-91C3-09FEDCD434A0}" type="sibTrans" cxnId="{D0572D75-B0D8-418D-BE0B-42CE5F4991F6}">
      <dgm:prSet/>
      <dgm:spPr/>
      <dgm:t>
        <a:bodyPr/>
        <a:lstStyle/>
        <a:p>
          <a:endParaRPr lang="en-US"/>
        </a:p>
      </dgm:t>
    </dgm:pt>
    <dgm:pt modelId="{32283FF6-509A-4D13-BF9B-CE5E0480A943}">
      <dgm:prSet phldr="0"/>
      <dgm:spPr/>
      <dgm:t>
        <a:bodyPr/>
        <a:lstStyle/>
        <a:p>
          <a:pPr rtl="0"/>
          <a:r>
            <a:rPr lang="en-US"/>
            <a:t>Final Model</a:t>
          </a:r>
        </a:p>
      </dgm:t>
    </dgm:pt>
    <dgm:pt modelId="{9C833DC8-56D6-41C0-8542-9E813A418E51}" type="parTrans" cxnId="{95C7CE85-D7D5-448E-A7B7-5144919A13B2}">
      <dgm:prSet/>
      <dgm:spPr/>
      <dgm:t>
        <a:bodyPr/>
        <a:lstStyle/>
        <a:p>
          <a:endParaRPr lang="en-US"/>
        </a:p>
      </dgm:t>
    </dgm:pt>
    <dgm:pt modelId="{B18C8EED-B11D-40CE-9335-22E21B620CB6}" type="sibTrans" cxnId="{95C7CE85-D7D5-448E-A7B7-5144919A13B2}">
      <dgm:prSet/>
      <dgm:spPr/>
      <dgm:t>
        <a:bodyPr/>
        <a:lstStyle/>
        <a:p>
          <a:endParaRPr lang="en-US"/>
        </a:p>
      </dgm:t>
    </dgm:pt>
    <dgm:pt modelId="{4D23C005-FC41-4531-9BAF-8AB61A2E350D}">
      <dgm:prSet phldr="0"/>
      <dgm:spPr/>
      <dgm:t>
        <a:bodyPr/>
        <a:lstStyle/>
        <a:p>
          <a:pPr rtl="0"/>
          <a:r>
            <a:rPr lang="en-US"/>
            <a:t>Iteratively Weighted Least Squares</a:t>
          </a:r>
        </a:p>
      </dgm:t>
    </dgm:pt>
    <dgm:pt modelId="{8E6F25D3-3D2E-4EAE-9DFB-C61F9AC19553}" type="parTrans" cxnId="{E31F10AD-3E77-4F43-B495-C7813C15CFD3}">
      <dgm:prSet/>
      <dgm:spPr/>
      <dgm:t>
        <a:bodyPr/>
        <a:lstStyle/>
        <a:p>
          <a:endParaRPr lang="en-US"/>
        </a:p>
      </dgm:t>
    </dgm:pt>
    <dgm:pt modelId="{FF03A923-3973-48EB-8AA7-438B6CCEFF94}" type="sibTrans" cxnId="{E31F10AD-3E77-4F43-B495-C7813C15CFD3}">
      <dgm:prSet/>
      <dgm:spPr/>
      <dgm:t>
        <a:bodyPr/>
        <a:lstStyle/>
        <a:p>
          <a:endParaRPr lang="en-US"/>
        </a:p>
      </dgm:t>
    </dgm:pt>
    <dgm:pt modelId="{CBA037B9-DA1A-44C0-8264-76CEEEED5848}">
      <dgm:prSet phldr="0"/>
      <dgm:spPr/>
      <dgm:t>
        <a:bodyPr/>
        <a:lstStyle/>
        <a:p>
          <a:endParaRPr lang="en-US"/>
        </a:p>
      </dgm:t>
    </dgm:pt>
    <dgm:pt modelId="{ADCADFF5-3448-4235-9BAA-25EDD878F700}" type="parTrans" cxnId="{F874BCF1-F453-4D18-8F6A-FB8B3BEF98B4}">
      <dgm:prSet/>
      <dgm:spPr/>
      <dgm:t>
        <a:bodyPr/>
        <a:lstStyle/>
        <a:p>
          <a:endParaRPr lang="en-US"/>
        </a:p>
      </dgm:t>
    </dgm:pt>
    <dgm:pt modelId="{4C68680E-E961-4FA3-9F7E-02E98C3FA5B2}" type="sibTrans" cxnId="{F874BCF1-F453-4D18-8F6A-FB8B3BEF98B4}">
      <dgm:prSet/>
      <dgm:spPr/>
      <dgm:t>
        <a:bodyPr/>
        <a:lstStyle/>
        <a:p>
          <a:endParaRPr lang="en-US"/>
        </a:p>
      </dgm:t>
    </dgm:pt>
    <dgm:pt modelId="{24D6E2FB-29AB-4AD0-998E-630C3424ED4F}" type="pres">
      <dgm:prSet presAssocID="{8C42F6A3-0BD0-45D4-9CB1-180D7FCAD1BE}" presName="linearFlow" presStyleCnt="0">
        <dgm:presLayoutVars>
          <dgm:dir/>
          <dgm:animLvl val="lvl"/>
          <dgm:resizeHandles val="exact"/>
        </dgm:presLayoutVars>
      </dgm:prSet>
      <dgm:spPr/>
    </dgm:pt>
    <dgm:pt modelId="{434612B8-FCEE-4BCF-A93D-CD2E6F5B9F19}" type="pres">
      <dgm:prSet presAssocID="{1BA28F2C-F132-4FAF-91A7-F10573DE5966}" presName="composite" presStyleCnt="0"/>
      <dgm:spPr/>
    </dgm:pt>
    <dgm:pt modelId="{37817644-B696-4F37-93F2-EB813440B7CA}" type="pres">
      <dgm:prSet presAssocID="{1BA28F2C-F132-4FAF-91A7-F10573DE5966}" presName="parTx" presStyleLbl="node1" presStyleIdx="0" presStyleCnt="4">
        <dgm:presLayoutVars>
          <dgm:chMax val="0"/>
          <dgm:chPref val="0"/>
          <dgm:bulletEnabled val="1"/>
        </dgm:presLayoutVars>
      </dgm:prSet>
      <dgm:spPr/>
    </dgm:pt>
    <dgm:pt modelId="{4712EBC3-C95F-47EE-9AA6-BC6DBFBC6DDB}" type="pres">
      <dgm:prSet presAssocID="{1BA28F2C-F132-4FAF-91A7-F10573DE5966}" presName="parSh" presStyleLbl="node1" presStyleIdx="0" presStyleCnt="4"/>
      <dgm:spPr/>
    </dgm:pt>
    <dgm:pt modelId="{717F66D2-BE28-4CB3-B996-78E62A4B9244}" type="pres">
      <dgm:prSet presAssocID="{1BA28F2C-F132-4FAF-91A7-F10573DE5966}" presName="desTx" presStyleLbl="fgAcc1" presStyleIdx="0" presStyleCnt="4">
        <dgm:presLayoutVars>
          <dgm:bulletEnabled val="1"/>
        </dgm:presLayoutVars>
      </dgm:prSet>
      <dgm:spPr/>
    </dgm:pt>
    <dgm:pt modelId="{721D8F00-AA20-4608-B6F2-11AD8740A1A7}" type="pres">
      <dgm:prSet presAssocID="{7C06E72E-0BCD-4C99-8D3F-A743084A5061}" presName="sibTrans" presStyleLbl="sibTrans2D1" presStyleIdx="0" presStyleCnt="3"/>
      <dgm:spPr/>
    </dgm:pt>
    <dgm:pt modelId="{39460297-90D6-4574-9C2B-1573856201E0}" type="pres">
      <dgm:prSet presAssocID="{7C06E72E-0BCD-4C99-8D3F-A743084A5061}" presName="connTx" presStyleLbl="sibTrans2D1" presStyleIdx="0" presStyleCnt="3"/>
      <dgm:spPr/>
    </dgm:pt>
    <dgm:pt modelId="{40B533D7-22AF-44BD-A413-3439849613DD}" type="pres">
      <dgm:prSet presAssocID="{591300AA-B008-46D2-89B3-34063AFF8430}" presName="composite" presStyleCnt="0"/>
      <dgm:spPr/>
    </dgm:pt>
    <dgm:pt modelId="{6EA17711-3A29-404C-9136-0F90EAA06A34}" type="pres">
      <dgm:prSet presAssocID="{591300AA-B008-46D2-89B3-34063AFF8430}" presName="parTx" presStyleLbl="node1" presStyleIdx="0" presStyleCnt="4">
        <dgm:presLayoutVars>
          <dgm:chMax val="0"/>
          <dgm:chPref val="0"/>
          <dgm:bulletEnabled val="1"/>
        </dgm:presLayoutVars>
      </dgm:prSet>
      <dgm:spPr/>
    </dgm:pt>
    <dgm:pt modelId="{6D5F5A66-5B73-42FF-9AB0-7A0F4B29F6B3}" type="pres">
      <dgm:prSet presAssocID="{591300AA-B008-46D2-89B3-34063AFF8430}" presName="parSh" presStyleLbl="node1" presStyleIdx="1" presStyleCnt="4"/>
      <dgm:spPr/>
    </dgm:pt>
    <dgm:pt modelId="{D5B2BBE8-C402-4DFF-BAAC-3AEE7E28874C}" type="pres">
      <dgm:prSet presAssocID="{591300AA-B008-46D2-89B3-34063AFF8430}" presName="desTx" presStyleLbl="fgAcc1" presStyleIdx="1" presStyleCnt="4">
        <dgm:presLayoutVars>
          <dgm:bulletEnabled val="1"/>
        </dgm:presLayoutVars>
      </dgm:prSet>
      <dgm:spPr/>
    </dgm:pt>
    <dgm:pt modelId="{758706ED-A470-4B70-9CF3-423AA67A3E1F}" type="pres">
      <dgm:prSet presAssocID="{D9490C38-B7D0-4B0A-ABEB-FD121FC5EFA2}" presName="sibTrans" presStyleLbl="sibTrans2D1" presStyleIdx="1" presStyleCnt="3"/>
      <dgm:spPr/>
    </dgm:pt>
    <dgm:pt modelId="{DD663AA1-360E-4370-99FE-5D020F36F7EB}" type="pres">
      <dgm:prSet presAssocID="{D9490C38-B7D0-4B0A-ABEB-FD121FC5EFA2}" presName="connTx" presStyleLbl="sibTrans2D1" presStyleIdx="1" presStyleCnt="3"/>
      <dgm:spPr/>
    </dgm:pt>
    <dgm:pt modelId="{F77DAE61-1C2C-46A5-9BAB-92E57D486310}" type="pres">
      <dgm:prSet presAssocID="{8207DD46-C6EF-4B44-AAC8-40F21A01133E}" presName="composite" presStyleCnt="0"/>
      <dgm:spPr/>
    </dgm:pt>
    <dgm:pt modelId="{B9AFCA20-FA7B-4412-8FFC-C5C6647855FA}" type="pres">
      <dgm:prSet presAssocID="{8207DD46-C6EF-4B44-AAC8-40F21A01133E}" presName="parTx" presStyleLbl="node1" presStyleIdx="1" presStyleCnt="4">
        <dgm:presLayoutVars>
          <dgm:chMax val="0"/>
          <dgm:chPref val="0"/>
          <dgm:bulletEnabled val="1"/>
        </dgm:presLayoutVars>
      </dgm:prSet>
      <dgm:spPr/>
    </dgm:pt>
    <dgm:pt modelId="{6EA53412-7223-43E2-B478-1D31B1DECFA4}" type="pres">
      <dgm:prSet presAssocID="{8207DD46-C6EF-4B44-AAC8-40F21A01133E}" presName="parSh" presStyleLbl="node1" presStyleIdx="2" presStyleCnt="4"/>
      <dgm:spPr/>
    </dgm:pt>
    <dgm:pt modelId="{413A63D1-A7BB-432F-B6B7-71A1A328A39F}" type="pres">
      <dgm:prSet presAssocID="{8207DD46-C6EF-4B44-AAC8-40F21A01133E}" presName="desTx" presStyleLbl="fgAcc1" presStyleIdx="2" presStyleCnt="4">
        <dgm:presLayoutVars>
          <dgm:bulletEnabled val="1"/>
        </dgm:presLayoutVars>
      </dgm:prSet>
      <dgm:spPr/>
    </dgm:pt>
    <dgm:pt modelId="{42FA9E41-FF0B-41BA-B24A-D0867BE4D7CF}" type="pres">
      <dgm:prSet presAssocID="{955E45AB-19ED-477A-A733-BF40FFEB161B}" presName="sibTrans" presStyleLbl="sibTrans2D1" presStyleIdx="2" presStyleCnt="3"/>
      <dgm:spPr/>
    </dgm:pt>
    <dgm:pt modelId="{581CAC12-A269-48AB-838B-DE2017C833AD}" type="pres">
      <dgm:prSet presAssocID="{955E45AB-19ED-477A-A733-BF40FFEB161B}" presName="connTx" presStyleLbl="sibTrans2D1" presStyleIdx="2" presStyleCnt="3"/>
      <dgm:spPr/>
    </dgm:pt>
    <dgm:pt modelId="{628516D9-EFF6-4FF8-ACA4-2AB301EB425A}" type="pres">
      <dgm:prSet presAssocID="{32283FF6-509A-4D13-BF9B-CE5E0480A943}" presName="composite" presStyleCnt="0"/>
      <dgm:spPr/>
    </dgm:pt>
    <dgm:pt modelId="{13671B0A-0AA8-40DB-87CF-18F10B69D901}" type="pres">
      <dgm:prSet presAssocID="{32283FF6-509A-4D13-BF9B-CE5E0480A943}" presName="parTx" presStyleLbl="node1" presStyleIdx="2" presStyleCnt="4">
        <dgm:presLayoutVars>
          <dgm:chMax val="0"/>
          <dgm:chPref val="0"/>
          <dgm:bulletEnabled val="1"/>
        </dgm:presLayoutVars>
      </dgm:prSet>
      <dgm:spPr/>
    </dgm:pt>
    <dgm:pt modelId="{D1833276-156C-4556-8348-B2FC52674489}" type="pres">
      <dgm:prSet presAssocID="{32283FF6-509A-4D13-BF9B-CE5E0480A943}" presName="parSh" presStyleLbl="node1" presStyleIdx="3" presStyleCnt="4"/>
      <dgm:spPr/>
    </dgm:pt>
    <dgm:pt modelId="{7B910C46-B4AF-4F61-A062-880629B0B381}" type="pres">
      <dgm:prSet presAssocID="{32283FF6-509A-4D13-BF9B-CE5E0480A943}" presName="desTx" presStyleLbl="fgAcc1" presStyleIdx="3" presStyleCnt="4">
        <dgm:presLayoutVars>
          <dgm:bulletEnabled val="1"/>
        </dgm:presLayoutVars>
      </dgm:prSet>
      <dgm:spPr/>
    </dgm:pt>
  </dgm:ptLst>
  <dgm:cxnLst>
    <dgm:cxn modelId="{138E8500-D494-4C85-82EB-C37A11C62D67}" srcId="{8C42F6A3-0BD0-45D4-9CB1-180D7FCAD1BE}" destId="{591300AA-B008-46D2-89B3-34063AFF8430}" srcOrd="1" destOrd="0" parTransId="{827AF982-2018-441A-BD60-DF36A0588BCF}" sibTransId="{D9490C38-B7D0-4B0A-ABEB-FD121FC5EFA2}"/>
    <dgm:cxn modelId="{AF58F10A-D3BD-4499-89B6-2B55FFC7C8E3}" type="presOf" srcId="{32283FF6-509A-4D13-BF9B-CE5E0480A943}" destId="{D1833276-156C-4556-8348-B2FC52674489}" srcOrd="1" destOrd="0" presId="urn:microsoft.com/office/officeart/2005/8/layout/process3"/>
    <dgm:cxn modelId="{E0469F0E-8631-4C39-A939-731CF8E3FD94}" type="presOf" srcId="{955E45AB-19ED-477A-A733-BF40FFEB161B}" destId="{42FA9E41-FF0B-41BA-B24A-D0867BE4D7CF}" srcOrd="0" destOrd="0" presId="urn:microsoft.com/office/officeart/2005/8/layout/process3"/>
    <dgm:cxn modelId="{0B7DAF14-5E1F-4776-B46F-C94DF0A0BB12}" type="presOf" srcId="{1BA28F2C-F132-4FAF-91A7-F10573DE5966}" destId="{4712EBC3-C95F-47EE-9AA6-BC6DBFBC6DDB}" srcOrd="1" destOrd="0" presId="urn:microsoft.com/office/officeart/2005/8/layout/process3"/>
    <dgm:cxn modelId="{4444DC14-AD9E-46F0-A216-9AFEECB48625}" type="presOf" srcId="{D9490C38-B7D0-4B0A-ABEB-FD121FC5EFA2}" destId="{DD663AA1-360E-4370-99FE-5D020F36F7EB}" srcOrd="1" destOrd="0" presId="urn:microsoft.com/office/officeart/2005/8/layout/process3"/>
    <dgm:cxn modelId="{379BB719-1F10-4DA0-926E-47CB19FCC2F8}" type="presOf" srcId="{075C4EAB-70A9-49EB-894F-BB345E89D3C9}" destId="{717F66D2-BE28-4CB3-B996-78E62A4B9244}" srcOrd="0" destOrd="0" presId="urn:microsoft.com/office/officeart/2005/8/layout/process3"/>
    <dgm:cxn modelId="{0BB22421-C53F-415E-856E-EC9EF49E93BF}" type="presOf" srcId="{955E45AB-19ED-477A-A733-BF40FFEB161B}" destId="{581CAC12-A269-48AB-838B-DE2017C833AD}" srcOrd="1" destOrd="0" presId="urn:microsoft.com/office/officeart/2005/8/layout/process3"/>
    <dgm:cxn modelId="{49422D38-A7A2-42E5-840C-985C01125841}" type="presOf" srcId="{8C42F6A3-0BD0-45D4-9CB1-180D7FCAD1BE}" destId="{24D6E2FB-29AB-4AD0-998E-630C3424ED4F}" srcOrd="0" destOrd="0" presId="urn:microsoft.com/office/officeart/2005/8/layout/process3"/>
    <dgm:cxn modelId="{78009547-E50E-4EFB-B0CE-9B81D45E767A}" type="presOf" srcId="{1BA28F2C-F132-4FAF-91A7-F10573DE5966}" destId="{37817644-B696-4F37-93F2-EB813440B7CA}" srcOrd="0" destOrd="0" presId="urn:microsoft.com/office/officeart/2005/8/layout/process3"/>
    <dgm:cxn modelId="{6AF2F465-E51A-4288-80A4-5DFD5F0B0DB2}" type="presOf" srcId="{4D23C005-FC41-4531-9BAF-8AB61A2E350D}" destId="{7B910C46-B4AF-4F61-A062-880629B0B381}" srcOrd="0" destOrd="0" presId="urn:microsoft.com/office/officeart/2005/8/layout/process3"/>
    <dgm:cxn modelId="{DD811669-2BC9-43A5-A836-9602A256D5FF}" type="presOf" srcId="{9B532A3A-1662-43C0-90B8-89696E581910}" destId="{D5B2BBE8-C402-4DFF-BAAC-3AEE7E28874C}" srcOrd="0" destOrd="0" presId="urn:microsoft.com/office/officeart/2005/8/layout/process3"/>
    <dgm:cxn modelId="{D0572D75-B0D8-418D-BE0B-42CE5F4991F6}" srcId="{8207DD46-C6EF-4B44-AAC8-40F21A01133E}" destId="{DA5447E4-548B-4438-89D5-732D7A3FA40A}" srcOrd="0" destOrd="0" parTransId="{888ADD4F-661C-4C96-8376-119A50132C2F}" sibTransId="{7479E979-5632-4BD3-91C3-09FEDCD434A0}"/>
    <dgm:cxn modelId="{FF78B579-1CE9-4964-A16C-471B0248282B}" type="presOf" srcId="{8207DD46-C6EF-4B44-AAC8-40F21A01133E}" destId="{6EA53412-7223-43E2-B478-1D31B1DECFA4}" srcOrd="1" destOrd="0" presId="urn:microsoft.com/office/officeart/2005/8/layout/process3"/>
    <dgm:cxn modelId="{58BB0B7C-C554-461A-9E43-E1E5E46F4E90}" type="presOf" srcId="{DA5447E4-548B-4438-89D5-732D7A3FA40A}" destId="{413A63D1-A7BB-432F-B6B7-71A1A328A39F}" srcOrd="0" destOrd="0" presId="urn:microsoft.com/office/officeart/2005/8/layout/process3"/>
    <dgm:cxn modelId="{95C7CE85-D7D5-448E-A7B7-5144919A13B2}" srcId="{8C42F6A3-0BD0-45D4-9CB1-180D7FCAD1BE}" destId="{32283FF6-509A-4D13-BF9B-CE5E0480A943}" srcOrd="3" destOrd="0" parTransId="{9C833DC8-56D6-41C0-8542-9E813A418E51}" sibTransId="{B18C8EED-B11D-40CE-9335-22E21B620CB6}"/>
    <dgm:cxn modelId="{7E33DF91-D451-4BD0-89A4-185BBDC2201F}" type="presOf" srcId="{CBA037B9-DA1A-44C0-8264-76CEEEED5848}" destId="{717F66D2-BE28-4CB3-B996-78E62A4B9244}" srcOrd="0" destOrd="1" presId="urn:microsoft.com/office/officeart/2005/8/layout/process3"/>
    <dgm:cxn modelId="{437A52A4-1C1B-4577-B2B5-F1D64C3D0633}" srcId="{8C42F6A3-0BD0-45D4-9CB1-180D7FCAD1BE}" destId="{1BA28F2C-F132-4FAF-91A7-F10573DE5966}" srcOrd="0" destOrd="0" parTransId="{D8C49592-96C5-402C-BE18-C5B20C04168E}" sibTransId="{7C06E72E-0BCD-4C99-8D3F-A743084A5061}"/>
    <dgm:cxn modelId="{EE7769A4-1E82-429C-B1A7-856A7B563EAB}" type="presOf" srcId="{32283FF6-509A-4D13-BF9B-CE5E0480A943}" destId="{13671B0A-0AA8-40DB-87CF-18F10B69D901}" srcOrd="0" destOrd="0" presId="urn:microsoft.com/office/officeart/2005/8/layout/process3"/>
    <dgm:cxn modelId="{1DAA62AA-7950-4F07-8123-D47F7EF04ADE}" srcId="{8C42F6A3-0BD0-45D4-9CB1-180D7FCAD1BE}" destId="{8207DD46-C6EF-4B44-AAC8-40F21A01133E}" srcOrd="2" destOrd="0" parTransId="{1952FFDE-1FFD-4B2E-8281-7EFFB982B609}" sibTransId="{955E45AB-19ED-477A-A733-BF40FFEB161B}"/>
    <dgm:cxn modelId="{E31F10AD-3E77-4F43-B495-C7813C15CFD3}" srcId="{32283FF6-509A-4D13-BF9B-CE5E0480A943}" destId="{4D23C005-FC41-4531-9BAF-8AB61A2E350D}" srcOrd="0" destOrd="0" parTransId="{8E6F25D3-3D2E-4EAE-9DFB-C61F9AC19553}" sibTransId="{FF03A923-3973-48EB-8AA7-438B6CCEFF94}"/>
    <dgm:cxn modelId="{20CEC5B5-2020-4C74-A09A-045569F54F7A}" srcId="{1BA28F2C-F132-4FAF-91A7-F10573DE5966}" destId="{075C4EAB-70A9-49EB-894F-BB345E89D3C9}" srcOrd="0" destOrd="0" parTransId="{719E6CEE-FBD7-4595-9D1A-26B444266FB2}" sibTransId="{6D086275-C6E7-435D-9CAD-6BD28B84A4A8}"/>
    <dgm:cxn modelId="{EA01CCB5-1691-4C8B-BAAF-D6AAD2E594F2}" type="presOf" srcId="{7C06E72E-0BCD-4C99-8D3F-A743084A5061}" destId="{39460297-90D6-4574-9C2B-1573856201E0}" srcOrd="1" destOrd="0" presId="urn:microsoft.com/office/officeart/2005/8/layout/process3"/>
    <dgm:cxn modelId="{1DCBEABB-E159-4DD5-936B-5025EB41D7A1}" type="presOf" srcId="{591300AA-B008-46D2-89B3-34063AFF8430}" destId="{6EA17711-3A29-404C-9136-0F90EAA06A34}" srcOrd="0" destOrd="0" presId="urn:microsoft.com/office/officeart/2005/8/layout/process3"/>
    <dgm:cxn modelId="{7C29BFC0-FC9E-4AEC-ADC8-19F4B7953331}" type="presOf" srcId="{591300AA-B008-46D2-89B3-34063AFF8430}" destId="{6D5F5A66-5B73-42FF-9AB0-7A0F4B29F6B3}" srcOrd="1" destOrd="0" presId="urn:microsoft.com/office/officeart/2005/8/layout/process3"/>
    <dgm:cxn modelId="{C2AD94D3-9DE2-4455-A6FC-0AE6346DDF6E}" type="presOf" srcId="{7C06E72E-0BCD-4C99-8D3F-A743084A5061}" destId="{721D8F00-AA20-4608-B6F2-11AD8740A1A7}" srcOrd="0" destOrd="0" presId="urn:microsoft.com/office/officeart/2005/8/layout/process3"/>
    <dgm:cxn modelId="{D7CCD9E2-9714-47F2-9E32-5DADCEB31428}" srcId="{591300AA-B008-46D2-89B3-34063AFF8430}" destId="{9B532A3A-1662-43C0-90B8-89696E581910}" srcOrd="0" destOrd="0" parTransId="{87218C38-BCB9-4830-904A-D63B51142AF2}" sibTransId="{1E8C6887-83ED-476A-91C8-22E69ECB9407}"/>
    <dgm:cxn modelId="{513A88E5-CEF0-4438-AF51-8FF22CF13BB4}" type="presOf" srcId="{8207DD46-C6EF-4B44-AAC8-40F21A01133E}" destId="{B9AFCA20-FA7B-4412-8FFC-C5C6647855FA}" srcOrd="0" destOrd="0" presId="urn:microsoft.com/office/officeart/2005/8/layout/process3"/>
    <dgm:cxn modelId="{0ECC2CE8-5999-4D61-BF72-1EA0C12FE71F}" type="presOf" srcId="{D9490C38-B7D0-4B0A-ABEB-FD121FC5EFA2}" destId="{758706ED-A470-4B70-9CF3-423AA67A3E1F}" srcOrd="0" destOrd="0" presId="urn:microsoft.com/office/officeart/2005/8/layout/process3"/>
    <dgm:cxn modelId="{F874BCF1-F453-4D18-8F6A-FB8B3BEF98B4}" srcId="{1BA28F2C-F132-4FAF-91A7-F10573DE5966}" destId="{CBA037B9-DA1A-44C0-8264-76CEEEED5848}" srcOrd="1" destOrd="0" parTransId="{ADCADFF5-3448-4235-9BAA-25EDD878F700}" sibTransId="{4C68680E-E961-4FA3-9F7E-02E98C3FA5B2}"/>
    <dgm:cxn modelId="{8557A061-2B0B-4786-80C4-9F85F4D08422}" type="presParOf" srcId="{24D6E2FB-29AB-4AD0-998E-630C3424ED4F}" destId="{434612B8-FCEE-4BCF-A93D-CD2E6F5B9F19}" srcOrd="0" destOrd="0" presId="urn:microsoft.com/office/officeart/2005/8/layout/process3"/>
    <dgm:cxn modelId="{EC67161B-AC94-4736-800A-80355370D7A8}" type="presParOf" srcId="{434612B8-FCEE-4BCF-A93D-CD2E6F5B9F19}" destId="{37817644-B696-4F37-93F2-EB813440B7CA}" srcOrd="0" destOrd="0" presId="urn:microsoft.com/office/officeart/2005/8/layout/process3"/>
    <dgm:cxn modelId="{601D384F-0318-47CF-9180-3A6D638C04EA}" type="presParOf" srcId="{434612B8-FCEE-4BCF-A93D-CD2E6F5B9F19}" destId="{4712EBC3-C95F-47EE-9AA6-BC6DBFBC6DDB}" srcOrd="1" destOrd="0" presId="urn:microsoft.com/office/officeart/2005/8/layout/process3"/>
    <dgm:cxn modelId="{1F4E4799-18EA-470C-8394-43BEF588FB76}" type="presParOf" srcId="{434612B8-FCEE-4BCF-A93D-CD2E6F5B9F19}" destId="{717F66D2-BE28-4CB3-B996-78E62A4B9244}" srcOrd="2" destOrd="0" presId="urn:microsoft.com/office/officeart/2005/8/layout/process3"/>
    <dgm:cxn modelId="{2F5B6138-3D1D-4F67-B538-478C0D4C7D65}" type="presParOf" srcId="{24D6E2FB-29AB-4AD0-998E-630C3424ED4F}" destId="{721D8F00-AA20-4608-B6F2-11AD8740A1A7}" srcOrd="1" destOrd="0" presId="urn:microsoft.com/office/officeart/2005/8/layout/process3"/>
    <dgm:cxn modelId="{0FA240B0-C1BD-4730-BCE8-77C5D7C8B7C9}" type="presParOf" srcId="{721D8F00-AA20-4608-B6F2-11AD8740A1A7}" destId="{39460297-90D6-4574-9C2B-1573856201E0}" srcOrd="0" destOrd="0" presId="urn:microsoft.com/office/officeart/2005/8/layout/process3"/>
    <dgm:cxn modelId="{F9E288CF-0F45-43A6-BDCA-4BDC5BA4266A}" type="presParOf" srcId="{24D6E2FB-29AB-4AD0-998E-630C3424ED4F}" destId="{40B533D7-22AF-44BD-A413-3439849613DD}" srcOrd="2" destOrd="0" presId="urn:microsoft.com/office/officeart/2005/8/layout/process3"/>
    <dgm:cxn modelId="{84922600-1EF4-49B7-A403-CAB0342324D3}" type="presParOf" srcId="{40B533D7-22AF-44BD-A413-3439849613DD}" destId="{6EA17711-3A29-404C-9136-0F90EAA06A34}" srcOrd="0" destOrd="0" presId="urn:microsoft.com/office/officeart/2005/8/layout/process3"/>
    <dgm:cxn modelId="{CCF19DBC-3B87-4FCD-93B1-50236EECAD4B}" type="presParOf" srcId="{40B533D7-22AF-44BD-A413-3439849613DD}" destId="{6D5F5A66-5B73-42FF-9AB0-7A0F4B29F6B3}" srcOrd="1" destOrd="0" presId="urn:microsoft.com/office/officeart/2005/8/layout/process3"/>
    <dgm:cxn modelId="{60016060-C495-45B5-94ED-DEF12BE2F602}" type="presParOf" srcId="{40B533D7-22AF-44BD-A413-3439849613DD}" destId="{D5B2BBE8-C402-4DFF-BAAC-3AEE7E28874C}" srcOrd="2" destOrd="0" presId="urn:microsoft.com/office/officeart/2005/8/layout/process3"/>
    <dgm:cxn modelId="{95BECE9C-EEE3-4A41-8EF6-DB31D0C26C5E}" type="presParOf" srcId="{24D6E2FB-29AB-4AD0-998E-630C3424ED4F}" destId="{758706ED-A470-4B70-9CF3-423AA67A3E1F}" srcOrd="3" destOrd="0" presId="urn:microsoft.com/office/officeart/2005/8/layout/process3"/>
    <dgm:cxn modelId="{6EC09641-87F3-4C09-82A6-2C6957347896}" type="presParOf" srcId="{758706ED-A470-4B70-9CF3-423AA67A3E1F}" destId="{DD663AA1-360E-4370-99FE-5D020F36F7EB}" srcOrd="0" destOrd="0" presId="urn:microsoft.com/office/officeart/2005/8/layout/process3"/>
    <dgm:cxn modelId="{946DD9DC-A0EC-4AA3-97F4-2439A6435D88}" type="presParOf" srcId="{24D6E2FB-29AB-4AD0-998E-630C3424ED4F}" destId="{F77DAE61-1C2C-46A5-9BAB-92E57D486310}" srcOrd="4" destOrd="0" presId="urn:microsoft.com/office/officeart/2005/8/layout/process3"/>
    <dgm:cxn modelId="{469746C5-FEC4-4B11-990C-B4A899D31D1F}" type="presParOf" srcId="{F77DAE61-1C2C-46A5-9BAB-92E57D486310}" destId="{B9AFCA20-FA7B-4412-8FFC-C5C6647855FA}" srcOrd="0" destOrd="0" presId="urn:microsoft.com/office/officeart/2005/8/layout/process3"/>
    <dgm:cxn modelId="{A61C548B-9FF1-4C61-B716-92F9D1F8DAEA}" type="presParOf" srcId="{F77DAE61-1C2C-46A5-9BAB-92E57D486310}" destId="{6EA53412-7223-43E2-B478-1D31B1DECFA4}" srcOrd="1" destOrd="0" presId="urn:microsoft.com/office/officeart/2005/8/layout/process3"/>
    <dgm:cxn modelId="{1E657D6C-3158-4716-9E2A-3C244BD3442C}" type="presParOf" srcId="{F77DAE61-1C2C-46A5-9BAB-92E57D486310}" destId="{413A63D1-A7BB-432F-B6B7-71A1A328A39F}" srcOrd="2" destOrd="0" presId="urn:microsoft.com/office/officeart/2005/8/layout/process3"/>
    <dgm:cxn modelId="{C5203B91-D73F-4581-BC8F-A1043C039AE5}" type="presParOf" srcId="{24D6E2FB-29AB-4AD0-998E-630C3424ED4F}" destId="{42FA9E41-FF0B-41BA-B24A-D0867BE4D7CF}" srcOrd="5" destOrd="0" presId="urn:microsoft.com/office/officeart/2005/8/layout/process3"/>
    <dgm:cxn modelId="{F3A1A8CA-BF03-46D6-99D4-A8B6153DF675}" type="presParOf" srcId="{42FA9E41-FF0B-41BA-B24A-D0867BE4D7CF}" destId="{581CAC12-A269-48AB-838B-DE2017C833AD}" srcOrd="0" destOrd="0" presId="urn:microsoft.com/office/officeart/2005/8/layout/process3"/>
    <dgm:cxn modelId="{78934128-1D8F-4AB2-B6EC-453D32FBF1A8}" type="presParOf" srcId="{24D6E2FB-29AB-4AD0-998E-630C3424ED4F}" destId="{628516D9-EFF6-4FF8-ACA4-2AB301EB425A}" srcOrd="6" destOrd="0" presId="urn:microsoft.com/office/officeart/2005/8/layout/process3"/>
    <dgm:cxn modelId="{35161E87-692F-4100-9C52-5E8B34984F31}" type="presParOf" srcId="{628516D9-EFF6-4FF8-ACA4-2AB301EB425A}" destId="{13671B0A-0AA8-40DB-87CF-18F10B69D901}" srcOrd="0" destOrd="0" presId="urn:microsoft.com/office/officeart/2005/8/layout/process3"/>
    <dgm:cxn modelId="{978E3251-2052-4141-AD49-27F6C1D0573C}" type="presParOf" srcId="{628516D9-EFF6-4FF8-ACA4-2AB301EB425A}" destId="{D1833276-156C-4556-8348-B2FC52674489}" srcOrd="1" destOrd="0" presId="urn:microsoft.com/office/officeart/2005/8/layout/process3"/>
    <dgm:cxn modelId="{5F08372B-7F54-44EA-B0E2-0FED5194AE54}" type="presParOf" srcId="{628516D9-EFF6-4FF8-ACA4-2AB301EB425A}" destId="{7B910C46-B4AF-4F61-A062-880629B0B381}"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D25CC5-64D2-1A48-A78E-C93459F4EA97}" type="doc">
      <dgm:prSet loTypeId="urn:microsoft.com/office/officeart/2005/8/layout/hList1" loCatId="" qsTypeId="urn:microsoft.com/office/officeart/2005/8/quickstyle/simple1" qsCatId="simple" csTypeId="urn:microsoft.com/office/officeart/2005/8/colors/accent0_3" csCatId="mainScheme" phldr="1"/>
      <dgm:spPr/>
      <dgm:t>
        <a:bodyPr/>
        <a:lstStyle/>
        <a:p>
          <a:endParaRPr lang="en-US"/>
        </a:p>
      </dgm:t>
    </dgm:pt>
    <dgm:pt modelId="{209AAE33-9028-D445-BCBA-C27E82182455}">
      <dgm:prSet phldrT="[Text]" custT="1"/>
      <dgm:spPr/>
      <dgm:t>
        <a:bodyPr/>
        <a:lstStyle/>
        <a:p>
          <a:r>
            <a:rPr lang="en-US" sz="1600">
              <a:latin typeface="Avenir Book" panose="02000503020000020003" pitchFamily="2" charset="0"/>
            </a:rPr>
            <a:t>Identify Measures &amp; Indicators</a:t>
          </a:r>
        </a:p>
      </dgm:t>
    </dgm:pt>
    <dgm:pt modelId="{D6E2000F-ABE6-0C4B-B34A-3BFBF4EF6F4F}" type="parTrans" cxnId="{044B10A8-D3B8-1F45-AAB7-74859D5A5B8F}">
      <dgm:prSet/>
      <dgm:spPr/>
      <dgm:t>
        <a:bodyPr/>
        <a:lstStyle/>
        <a:p>
          <a:endParaRPr lang="en-US" sz="1500">
            <a:latin typeface="Avenir Book" panose="02000503020000020003" pitchFamily="2" charset="0"/>
          </a:endParaRPr>
        </a:p>
      </dgm:t>
    </dgm:pt>
    <dgm:pt modelId="{05E14638-A909-3749-A9B1-22B7C53D05BC}" type="sibTrans" cxnId="{044B10A8-D3B8-1F45-AAB7-74859D5A5B8F}">
      <dgm:prSet/>
      <dgm:spPr/>
      <dgm:t>
        <a:bodyPr/>
        <a:lstStyle/>
        <a:p>
          <a:endParaRPr lang="en-US" sz="1500">
            <a:latin typeface="Avenir Book" panose="02000503020000020003" pitchFamily="2" charset="0"/>
          </a:endParaRPr>
        </a:p>
      </dgm:t>
    </dgm:pt>
    <dgm:pt modelId="{2BEAACEC-D5B9-E641-BB5E-A75915BDD55A}">
      <dgm:prSet phldrT="[Text]" custT="1"/>
      <dgm:spPr/>
      <dgm:t>
        <a:bodyPr/>
        <a:lstStyle/>
        <a:p>
          <a:r>
            <a:rPr lang="en-US" sz="1500" dirty="0">
              <a:latin typeface="Avenir Book" panose="02000503020000020003" pitchFamily="2" charset="0"/>
            </a:rPr>
            <a:t> Our initial analysis indicates the presence of significant relationships that describe suicide at the country level</a:t>
          </a:r>
        </a:p>
      </dgm:t>
    </dgm:pt>
    <dgm:pt modelId="{44D55004-48F2-2846-8C6C-0F146ACB003F}" type="parTrans" cxnId="{33116F95-E22D-974D-9297-910236B36051}">
      <dgm:prSet/>
      <dgm:spPr/>
      <dgm:t>
        <a:bodyPr/>
        <a:lstStyle/>
        <a:p>
          <a:endParaRPr lang="en-US" sz="1500">
            <a:latin typeface="Avenir Book" panose="02000503020000020003" pitchFamily="2" charset="0"/>
          </a:endParaRPr>
        </a:p>
      </dgm:t>
    </dgm:pt>
    <dgm:pt modelId="{27312481-8336-EB43-A085-211446D75E73}" type="sibTrans" cxnId="{33116F95-E22D-974D-9297-910236B36051}">
      <dgm:prSet/>
      <dgm:spPr/>
      <dgm:t>
        <a:bodyPr/>
        <a:lstStyle/>
        <a:p>
          <a:endParaRPr lang="en-US" sz="1500">
            <a:latin typeface="Avenir Book" panose="02000503020000020003" pitchFamily="2" charset="0"/>
          </a:endParaRPr>
        </a:p>
      </dgm:t>
    </dgm:pt>
    <dgm:pt modelId="{02275711-49CF-5F4B-90FF-46D84BA5ADCE}">
      <dgm:prSet phldrT="[Text]" custT="1"/>
      <dgm:spPr/>
      <dgm:t>
        <a:bodyPr/>
        <a:lstStyle/>
        <a:p>
          <a:r>
            <a:rPr lang="en-US" sz="1600">
              <a:latin typeface="Avenir Book" panose="02000503020000020003" pitchFamily="2" charset="0"/>
            </a:rPr>
            <a:t>Implement Strategies to Quantify and Monitor</a:t>
          </a:r>
        </a:p>
      </dgm:t>
    </dgm:pt>
    <dgm:pt modelId="{7FAD3A7B-A698-564D-AF7F-253F17DDC303}" type="parTrans" cxnId="{FA735003-6352-764F-BFF7-484891768B58}">
      <dgm:prSet/>
      <dgm:spPr/>
      <dgm:t>
        <a:bodyPr/>
        <a:lstStyle/>
        <a:p>
          <a:endParaRPr lang="en-US" sz="1500">
            <a:latin typeface="Avenir Book" panose="02000503020000020003" pitchFamily="2" charset="0"/>
          </a:endParaRPr>
        </a:p>
      </dgm:t>
    </dgm:pt>
    <dgm:pt modelId="{AA74F025-4B77-ED46-8CFB-77795DFEC32F}" type="sibTrans" cxnId="{FA735003-6352-764F-BFF7-484891768B58}">
      <dgm:prSet/>
      <dgm:spPr/>
      <dgm:t>
        <a:bodyPr/>
        <a:lstStyle/>
        <a:p>
          <a:endParaRPr lang="en-US" sz="1500">
            <a:latin typeface="Avenir Book" panose="02000503020000020003" pitchFamily="2" charset="0"/>
          </a:endParaRPr>
        </a:p>
      </dgm:t>
    </dgm:pt>
    <dgm:pt modelId="{6954EC53-67E5-EE4E-93A3-5AE31D019975}">
      <dgm:prSet phldrT="[Text]" custT="1"/>
      <dgm:spPr/>
      <dgm:t>
        <a:bodyPr/>
        <a:lstStyle/>
        <a:p>
          <a:r>
            <a:rPr lang="en-US" sz="1500" dirty="0">
              <a:latin typeface="Avenir Book" panose="02000503020000020003" pitchFamily="2" charset="0"/>
            </a:rPr>
            <a:t>In order to support decision makers, we recommend policy markers collect data and monitor these identified indicators</a:t>
          </a:r>
        </a:p>
      </dgm:t>
    </dgm:pt>
    <dgm:pt modelId="{52B51C39-1F3C-0849-8475-F7608084F3F6}" type="parTrans" cxnId="{36A4EA18-AF7B-E34F-BB15-ABBD536D9DB7}">
      <dgm:prSet/>
      <dgm:spPr/>
      <dgm:t>
        <a:bodyPr/>
        <a:lstStyle/>
        <a:p>
          <a:endParaRPr lang="en-US" sz="1500">
            <a:latin typeface="Avenir Book" panose="02000503020000020003" pitchFamily="2" charset="0"/>
          </a:endParaRPr>
        </a:p>
      </dgm:t>
    </dgm:pt>
    <dgm:pt modelId="{42210C96-0E9C-884B-952A-982091BFF421}" type="sibTrans" cxnId="{36A4EA18-AF7B-E34F-BB15-ABBD536D9DB7}">
      <dgm:prSet/>
      <dgm:spPr/>
      <dgm:t>
        <a:bodyPr/>
        <a:lstStyle/>
        <a:p>
          <a:endParaRPr lang="en-US" sz="1500">
            <a:latin typeface="Avenir Book" panose="02000503020000020003" pitchFamily="2" charset="0"/>
          </a:endParaRPr>
        </a:p>
      </dgm:t>
    </dgm:pt>
    <dgm:pt modelId="{8C971A33-2DE6-A24B-99DD-608FD6FA1122}">
      <dgm:prSet phldrT="[Text]" custT="1"/>
      <dgm:spPr/>
      <dgm:t>
        <a:bodyPr/>
        <a:lstStyle/>
        <a:p>
          <a:r>
            <a:rPr lang="en-US" sz="1600">
              <a:latin typeface="Avenir Book" panose="02000503020000020003" pitchFamily="2" charset="0"/>
            </a:rPr>
            <a:t>Inform Policy Making Decisions</a:t>
          </a:r>
        </a:p>
      </dgm:t>
    </dgm:pt>
    <dgm:pt modelId="{97063BAA-C692-A74C-8B38-E61379430479}" type="parTrans" cxnId="{694C0F0C-324D-BC45-9A57-5591389AEA01}">
      <dgm:prSet/>
      <dgm:spPr/>
      <dgm:t>
        <a:bodyPr/>
        <a:lstStyle/>
        <a:p>
          <a:endParaRPr lang="en-US" sz="1500">
            <a:latin typeface="Avenir Book" panose="02000503020000020003" pitchFamily="2" charset="0"/>
          </a:endParaRPr>
        </a:p>
      </dgm:t>
    </dgm:pt>
    <dgm:pt modelId="{9E97DBBC-643E-9144-A901-0A1D8715483E}" type="sibTrans" cxnId="{694C0F0C-324D-BC45-9A57-5591389AEA01}">
      <dgm:prSet/>
      <dgm:spPr/>
      <dgm:t>
        <a:bodyPr/>
        <a:lstStyle/>
        <a:p>
          <a:endParaRPr lang="en-US" sz="1500">
            <a:latin typeface="Avenir Book" panose="02000503020000020003" pitchFamily="2" charset="0"/>
          </a:endParaRPr>
        </a:p>
      </dgm:t>
    </dgm:pt>
    <dgm:pt modelId="{03457046-868D-A846-8289-92803EDE6F9D}">
      <dgm:prSet phldrT="[Text]" custT="1"/>
      <dgm:spPr/>
      <dgm:t>
        <a:bodyPr/>
        <a:lstStyle/>
        <a:p>
          <a:r>
            <a:rPr lang="en-US" sz="1500" dirty="0">
              <a:latin typeface="Avenir Book" panose="02000503020000020003" pitchFamily="2" charset="0"/>
            </a:rPr>
            <a:t> Insights provided by the measures highlighted in this analysis are only one facet of an informed policy decision making strategy</a:t>
          </a:r>
        </a:p>
      </dgm:t>
    </dgm:pt>
    <dgm:pt modelId="{53B51DFD-8555-A345-B991-077520ACEFC7}" type="parTrans" cxnId="{025475A7-C306-184C-9905-9A67B7F48EB2}">
      <dgm:prSet/>
      <dgm:spPr/>
      <dgm:t>
        <a:bodyPr/>
        <a:lstStyle/>
        <a:p>
          <a:endParaRPr lang="en-US" sz="1500">
            <a:latin typeface="Avenir Book" panose="02000503020000020003" pitchFamily="2" charset="0"/>
          </a:endParaRPr>
        </a:p>
      </dgm:t>
    </dgm:pt>
    <dgm:pt modelId="{1AD7E0A7-44F2-7348-A4A4-D6487297A3F7}" type="sibTrans" cxnId="{025475A7-C306-184C-9905-9A67B7F48EB2}">
      <dgm:prSet/>
      <dgm:spPr/>
      <dgm:t>
        <a:bodyPr/>
        <a:lstStyle/>
        <a:p>
          <a:endParaRPr lang="en-US" sz="1500">
            <a:latin typeface="Avenir Book" panose="02000503020000020003" pitchFamily="2" charset="0"/>
          </a:endParaRPr>
        </a:p>
      </dgm:t>
    </dgm:pt>
    <dgm:pt modelId="{AABF6B40-D1B2-F54F-ABE0-5AF882AA90CA}">
      <dgm:prSet phldrT="[Text]" custT="1"/>
      <dgm:spPr/>
      <dgm:t>
        <a:bodyPr/>
        <a:lstStyle/>
        <a:p>
          <a:r>
            <a:rPr lang="en-US" sz="1500" dirty="0">
              <a:latin typeface="Avenir Book" panose="02000503020000020003" pitchFamily="2" charset="0"/>
            </a:rPr>
            <a:t> We recommend ongoing engagements between health, policy and data experts and to support building a holistic suicide prevention strategy</a:t>
          </a:r>
        </a:p>
      </dgm:t>
    </dgm:pt>
    <dgm:pt modelId="{2F673D59-C3CD-CC40-B1E6-E60452980F6F}" type="parTrans" cxnId="{3FBCD766-0674-FB4C-9DCC-3606F68BF5CA}">
      <dgm:prSet/>
      <dgm:spPr/>
      <dgm:t>
        <a:bodyPr/>
        <a:lstStyle/>
        <a:p>
          <a:endParaRPr lang="en-US" sz="1500">
            <a:latin typeface="Avenir Book" panose="02000503020000020003" pitchFamily="2" charset="0"/>
          </a:endParaRPr>
        </a:p>
      </dgm:t>
    </dgm:pt>
    <dgm:pt modelId="{25DAFB16-3E55-4849-83AA-7B2D18C2B63F}" type="sibTrans" cxnId="{3FBCD766-0674-FB4C-9DCC-3606F68BF5CA}">
      <dgm:prSet/>
      <dgm:spPr/>
      <dgm:t>
        <a:bodyPr/>
        <a:lstStyle/>
        <a:p>
          <a:endParaRPr lang="en-US" sz="1500">
            <a:latin typeface="Avenir Book" panose="02000503020000020003" pitchFamily="2" charset="0"/>
          </a:endParaRPr>
        </a:p>
      </dgm:t>
    </dgm:pt>
    <dgm:pt modelId="{793F9D74-CD6C-5D4B-8549-BA09AB761F74}">
      <dgm:prSet phldrT="[Text]" custT="1"/>
      <dgm:spPr/>
      <dgm:t>
        <a:bodyPr/>
        <a:lstStyle/>
        <a:p>
          <a:r>
            <a:rPr lang="en-US" sz="1500">
              <a:latin typeface="Avenir Book" panose="02000503020000020003" pitchFamily="2" charset="0"/>
            </a:rPr>
            <a:t> Income (GDP per person), Alcohol and substance abuse, as well as the presence of a national suicide strategy should be considered in context of policy decision making and support</a:t>
          </a:r>
        </a:p>
      </dgm:t>
    </dgm:pt>
    <dgm:pt modelId="{E49E32AF-7E38-5143-BA86-1C7EA65E60CD}" type="parTrans" cxnId="{BB08D303-4E56-5A41-921F-0CDA00E56CFB}">
      <dgm:prSet/>
      <dgm:spPr/>
      <dgm:t>
        <a:bodyPr/>
        <a:lstStyle/>
        <a:p>
          <a:endParaRPr lang="en-US" sz="1500"/>
        </a:p>
      </dgm:t>
    </dgm:pt>
    <dgm:pt modelId="{6EC0A661-A530-0C42-ACF3-55428916CCFB}" type="sibTrans" cxnId="{BB08D303-4E56-5A41-921F-0CDA00E56CFB}">
      <dgm:prSet/>
      <dgm:spPr/>
      <dgm:t>
        <a:bodyPr/>
        <a:lstStyle/>
        <a:p>
          <a:endParaRPr lang="en-US" sz="1500"/>
        </a:p>
      </dgm:t>
    </dgm:pt>
    <dgm:pt modelId="{9A9E9889-6C03-1447-9E26-A1E48516176B}">
      <dgm:prSet phldrT="[Text]" custT="1"/>
      <dgm:spPr/>
      <dgm:t>
        <a:bodyPr/>
        <a:lstStyle/>
        <a:p>
          <a:endParaRPr lang="en-US" sz="1500">
            <a:latin typeface="Avenir Book" panose="02000503020000020003" pitchFamily="2" charset="0"/>
          </a:endParaRPr>
        </a:p>
      </dgm:t>
    </dgm:pt>
    <dgm:pt modelId="{D0459CEC-3EE2-434C-A19E-AAD27605B897}" type="parTrans" cxnId="{E69F143E-6A9F-374C-96DF-55204B2310EA}">
      <dgm:prSet/>
      <dgm:spPr/>
      <dgm:t>
        <a:bodyPr/>
        <a:lstStyle/>
        <a:p>
          <a:endParaRPr lang="en-US" sz="1500"/>
        </a:p>
      </dgm:t>
    </dgm:pt>
    <dgm:pt modelId="{EF30627F-F92C-0347-88C2-97D4E6361337}" type="sibTrans" cxnId="{E69F143E-6A9F-374C-96DF-55204B2310EA}">
      <dgm:prSet/>
      <dgm:spPr/>
      <dgm:t>
        <a:bodyPr/>
        <a:lstStyle/>
        <a:p>
          <a:endParaRPr lang="en-US" sz="1500"/>
        </a:p>
      </dgm:t>
    </dgm:pt>
    <dgm:pt modelId="{1ED47FDD-3FF4-5141-85FB-184CDB4841B9}">
      <dgm:prSet custT="1"/>
      <dgm:spPr/>
      <dgm:t>
        <a:bodyPr/>
        <a:lstStyle/>
        <a:p>
          <a:endParaRPr lang="en-US" sz="1500">
            <a:latin typeface="Avenir Book" panose="02000503020000020003" pitchFamily="2" charset="0"/>
          </a:endParaRPr>
        </a:p>
      </dgm:t>
    </dgm:pt>
    <dgm:pt modelId="{8515C56D-DB77-AF47-A3AE-145160EC12CB}" type="parTrans" cxnId="{83CE4066-AFAE-A343-8BAD-795C8D6628D3}">
      <dgm:prSet/>
      <dgm:spPr/>
      <dgm:t>
        <a:bodyPr/>
        <a:lstStyle/>
        <a:p>
          <a:endParaRPr lang="en-US" sz="1500"/>
        </a:p>
      </dgm:t>
    </dgm:pt>
    <dgm:pt modelId="{C4DC962A-97C0-7643-8258-F979638E6A93}" type="sibTrans" cxnId="{83CE4066-AFAE-A343-8BAD-795C8D6628D3}">
      <dgm:prSet/>
      <dgm:spPr/>
      <dgm:t>
        <a:bodyPr/>
        <a:lstStyle/>
        <a:p>
          <a:endParaRPr lang="en-US" sz="1500"/>
        </a:p>
      </dgm:t>
    </dgm:pt>
    <dgm:pt modelId="{CB720571-287C-444D-9305-8D88077E0718}">
      <dgm:prSet custT="1"/>
      <dgm:spPr/>
      <dgm:t>
        <a:bodyPr/>
        <a:lstStyle/>
        <a:p>
          <a:r>
            <a:rPr lang="en-US" sz="1500" dirty="0">
              <a:latin typeface="Avenir Book" panose="02000503020000020003" pitchFamily="2" charset="0"/>
            </a:rPr>
            <a:t> We recommend engaging subject matter experts as data monitoring and measurement processes are developed </a:t>
          </a:r>
        </a:p>
      </dgm:t>
    </dgm:pt>
    <dgm:pt modelId="{95D68650-7BA6-E74B-B7A2-8B0AF4034EAE}" type="parTrans" cxnId="{62FE0BD1-CD27-E64D-9249-0F5A7E63E91B}">
      <dgm:prSet/>
      <dgm:spPr/>
      <dgm:t>
        <a:bodyPr/>
        <a:lstStyle/>
        <a:p>
          <a:endParaRPr lang="en-US" sz="1500"/>
        </a:p>
      </dgm:t>
    </dgm:pt>
    <dgm:pt modelId="{DFB52F46-800B-1641-838A-D3F6FC895B5F}" type="sibTrans" cxnId="{62FE0BD1-CD27-E64D-9249-0F5A7E63E91B}">
      <dgm:prSet/>
      <dgm:spPr/>
      <dgm:t>
        <a:bodyPr/>
        <a:lstStyle/>
        <a:p>
          <a:endParaRPr lang="en-US" sz="1500"/>
        </a:p>
      </dgm:t>
    </dgm:pt>
    <dgm:pt modelId="{2FA100A0-BC1B-4949-9951-6F1956F2D107}">
      <dgm:prSet phldrT="[Text]" custT="1"/>
      <dgm:spPr/>
      <dgm:t>
        <a:bodyPr/>
        <a:lstStyle/>
        <a:p>
          <a:endParaRPr lang="en-US" sz="1500">
            <a:latin typeface="Avenir Book" panose="02000503020000020003" pitchFamily="2" charset="0"/>
          </a:endParaRPr>
        </a:p>
      </dgm:t>
    </dgm:pt>
    <dgm:pt modelId="{E2155C6B-26CC-D446-86E0-A4BBB13EF046}" type="parTrans" cxnId="{B974C950-A306-B740-8A9E-8F2189B973C0}">
      <dgm:prSet/>
      <dgm:spPr/>
      <dgm:t>
        <a:bodyPr/>
        <a:lstStyle/>
        <a:p>
          <a:endParaRPr lang="en-US" sz="1500"/>
        </a:p>
      </dgm:t>
    </dgm:pt>
    <dgm:pt modelId="{5689E89B-5537-2F4B-947E-12CA04B3C547}" type="sibTrans" cxnId="{B974C950-A306-B740-8A9E-8F2189B973C0}">
      <dgm:prSet/>
      <dgm:spPr/>
      <dgm:t>
        <a:bodyPr/>
        <a:lstStyle/>
        <a:p>
          <a:endParaRPr lang="en-US" sz="1500"/>
        </a:p>
      </dgm:t>
    </dgm:pt>
    <dgm:pt modelId="{A67015D5-EA2F-6345-9F85-A1CB4422C928}" type="pres">
      <dgm:prSet presAssocID="{D4D25CC5-64D2-1A48-A78E-C93459F4EA97}" presName="Name0" presStyleCnt="0">
        <dgm:presLayoutVars>
          <dgm:dir/>
          <dgm:animLvl val="lvl"/>
          <dgm:resizeHandles val="exact"/>
        </dgm:presLayoutVars>
      </dgm:prSet>
      <dgm:spPr/>
    </dgm:pt>
    <dgm:pt modelId="{3662C04C-509E-3A43-A25B-4DAE28326C41}" type="pres">
      <dgm:prSet presAssocID="{209AAE33-9028-D445-BCBA-C27E82182455}" presName="composite" presStyleCnt="0"/>
      <dgm:spPr/>
    </dgm:pt>
    <dgm:pt modelId="{AA6B4B18-5551-7441-88ED-CC3AF54FC223}" type="pres">
      <dgm:prSet presAssocID="{209AAE33-9028-D445-BCBA-C27E82182455}" presName="parTx" presStyleLbl="alignNode1" presStyleIdx="0" presStyleCnt="3">
        <dgm:presLayoutVars>
          <dgm:chMax val="0"/>
          <dgm:chPref val="0"/>
          <dgm:bulletEnabled val="1"/>
        </dgm:presLayoutVars>
      </dgm:prSet>
      <dgm:spPr/>
    </dgm:pt>
    <dgm:pt modelId="{5E309981-9F07-3642-9BB1-C77C99D0A2A1}" type="pres">
      <dgm:prSet presAssocID="{209AAE33-9028-D445-BCBA-C27E82182455}" presName="desTx" presStyleLbl="alignAccFollowNode1" presStyleIdx="0" presStyleCnt="3">
        <dgm:presLayoutVars>
          <dgm:bulletEnabled val="1"/>
        </dgm:presLayoutVars>
      </dgm:prSet>
      <dgm:spPr/>
    </dgm:pt>
    <dgm:pt modelId="{A186C4F1-40E4-614E-822A-CF5F701DD71C}" type="pres">
      <dgm:prSet presAssocID="{05E14638-A909-3749-A9B1-22B7C53D05BC}" presName="space" presStyleCnt="0"/>
      <dgm:spPr/>
    </dgm:pt>
    <dgm:pt modelId="{673315CF-A889-8240-80B2-9872A81DC27D}" type="pres">
      <dgm:prSet presAssocID="{02275711-49CF-5F4B-90FF-46D84BA5ADCE}" presName="composite" presStyleCnt="0"/>
      <dgm:spPr/>
    </dgm:pt>
    <dgm:pt modelId="{5FA8386F-9650-DA48-9CCE-DBD42746AD2D}" type="pres">
      <dgm:prSet presAssocID="{02275711-49CF-5F4B-90FF-46D84BA5ADCE}" presName="parTx" presStyleLbl="alignNode1" presStyleIdx="1" presStyleCnt="3" custScaleX="102128">
        <dgm:presLayoutVars>
          <dgm:chMax val="0"/>
          <dgm:chPref val="0"/>
          <dgm:bulletEnabled val="1"/>
        </dgm:presLayoutVars>
      </dgm:prSet>
      <dgm:spPr/>
    </dgm:pt>
    <dgm:pt modelId="{7DD2B2A8-2993-A549-83CF-1FA12FAD19A6}" type="pres">
      <dgm:prSet presAssocID="{02275711-49CF-5F4B-90FF-46D84BA5ADCE}" presName="desTx" presStyleLbl="alignAccFollowNode1" presStyleIdx="1" presStyleCnt="3" custScaleX="102419">
        <dgm:presLayoutVars>
          <dgm:bulletEnabled val="1"/>
        </dgm:presLayoutVars>
      </dgm:prSet>
      <dgm:spPr/>
    </dgm:pt>
    <dgm:pt modelId="{BC616E50-8142-214F-9590-97D4BEB074DD}" type="pres">
      <dgm:prSet presAssocID="{AA74F025-4B77-ED46-8CFB-77795DFEC32F}" presName="space" presStyleCnt="0"/>
      <dgm:spPr/>
    </dgm:pt>
    <dgm:pt modelId="{030ADF65-5FC2-9040-A8AD-0ACACB5F1EC1}" type="pres">
      <dgm:prSet presAssocID="{8C971A33-2DE6-A24B-99DD-608FD6FA1122}" presName="composite" presStyleCnt="0"/>
      <dgm:spPr/>
    </dgm:pt>
    <dgm:pt modelId="{C46ADB10-5E65-6947-9827-325C1FB4F270}" type="pres">
      <dgm:prSet presAssocID="{8C971A33-2DE6-A24B-99DD-608FD6FA1122}" presName="parTx" presStyleLbl="alignNode1" presStyleIdx="2" presStyleCnt="3">
        <dgm:presLayoutVars>
          <dgm:chMax val="0"/>
          <dgm:chPref val="0"/>
          <dgm:bulletEnabled val="1"/>
        </dgm:presLayoutVars>
      </dgm:prSet>
      <dgm:spPr/>
    </dgm:pt>
    <dgm:pt modelId="{10415843-A98B-414A-8A02-9C16249CD785}" type="pres">
      <dgm:prSet presAssocID="{8C971A33-2DE6-A24B-99DD-608FD6FA1122}" presName="desTx" presStyleLbl="alignAccFollowNode1" presStyleIdx="2" presStyleCnt="3">
        <dgm:presLayoutVars>
          <dgm:bulletEnabled val="1"/>
        </dgm:presLayoutVars>
      </dgm:prSet>
      <dgm:spPr/>
    </dgm:pt>
  </dgm:ptLst>
  <dgm:cxnLst>
    <dgm:cxn modelId="{46FDD202-1998-114A-A89C-51F370608950}" type="presOf" srcId="{AABF6B40-D1B2-F54F-ABE0-5AF882AA90CA}" destId="{10415843-A98B-414A-8A02-9C16249CD785}" srcOrd="0" destOrd="2" presId="urn:microsoft.com/office/officeart/2005/8/layout/hList1"/>
    <dgm:cxn modelId="{FA735003-6352-764F-BFF7-484891768B58}" srcId="{D4D25CC5-64D2-1A48-A78E-C93459F4EA97}" destId="{02275711-49CF-5F4B-90FF-46D84BA5ADCE}" srcOrd="1" destOrd="0" parTransId="{7FAD3A7B-A698-564D-AF7F-253F17DDC303}" sibTransId="{AA74F025-4B77-ED46-8CFB-77795DFEC32F}"/>
    <dgm:cxn modelId="{BB08D303-4E56-5A41-921F-0CDA00E56CFB}" srcId="{209AAE33-9028-D445-BCBA-C27E82182455}" destId="{793F9D74-CD6C-5D4B-8549-BA09AB761F74}" srcOrd="2" destOrd="0" parTransId="{E49E32AF-7E38-5143-BA86-1C7EA65E60CD}" sibTransId="{6EC0A661-A530-0C42-ACF3-55428916CCFB}"/>
    <dgm:cxn modelId="{694C0F0C-324D-BC45-9A57-5591389AEA01}" srcId="{D4D25CC5-64D2-1A48-A78E-C93459F4EA97}" destId="{8C971A33-2DE6-A24B-99DD-608FD6FA1122}" srcOrd="2" destOrd="0" parTransId="{97063BAA-C692-A74C-8B38-E61379430479}" sibTransId="{9E97DBBC-643E-9144-A901-0A1D8715483E}"/>
    <dgm:cxn modelId="{36A4EA18-AF7B-E34F-BB15-ABBD536D9DB7}" srcId="{02275711-49CF-5F4B-90FF-46D84BA5ADCE}" destId="{6954EC53-67E5-EE4E-93A3-5AE31D019975}" srcOrd="0" destOrd="0" parTransId="{52B51C39-1F3C-0849-8475-F7608084F3F6}" sibTransId="{42210C96-0E9C-884B-952A-982091BFF421}"/>
    <dgm:cxn modelId="{D1556C36-89FF-DF49-8015-B7F15D1ED69B}" type="presOf" srcId="{209AAE33-9028-D445-BCBA-C27E82182455}" destId="{AA6B4B18-5551-7441-88ED-CC3AF54FC223}" srcOrd="0" destOrd="0" presId="urn:microsoft.com/office/officeart/2005/8/layout/hList1"/>
    <dgm:cxn modelId="{E69F143E-6A9F-374C-96DF-55204B2310EA}" srcId="{209AAE33-9028-D445-BCBA-C27E82182455}" destId="{9A9E9889-6C03-1447-9E26-A1E48516176B}" srcOrd="1" destOrd="0" parTransId="{D0459CEC-3EE2-434C-A19E-AAD27605B897}" sibTransId="{EF30627F-F92C-0347-88C2-97D4E6361337}"/>
    <dgm:cxn modelId="{36E61945-F70C-7648-9FF3-6D893C241504}" type="presOf" srcId="{CB720571-287C-444D-9305-8D88077E0718}" destId="{7DD2B2A8-2993-A549-83CF-1FA12FAD19A6}" srcOrd="0" destOrd="2" presId="urn:microsoft.com/office/officeart/2005/8/layout/hList1"/>
    <dgm:cxn modelId="{E47ADD46-E38F-884B-BCA6-03C7816020BF}" type="presOf" srcId="{D4D25CC5-64D2-1A48-A78E-C93459F4EA97}" destId="{A67015D5-EA2F-6345-9F85-A1CB4422C928}" srcOrd="0" destOrd="0" presId="urn:microsoft.com/office/officeart/2005/8/layout/hList1"/>
    <dgm:cxn modelId="{B974C950-A306-B740-8A9E-8F2189B973C0}" srcId="{8C971A33-2DE6-A24B-99DD-608FD6FA1122}" destId="{2FA100A0-BC1B-4949-9951-6F1956F2D107}" srcOrd="1" destOrd="0" parTransId="{E2155C6B-26CC-D446-86E0-A4BBB13EF046}" sibTransId="{5689E89B-5537-2F4B-947E-12CA04B3C547}"/>
    <dgm:cxn modelId="{EAF5B964-BCFC-F248-8854-879952590D2D}" type="presOf" srcId="{8C971A33-2DE6-A24B-99DD-608FD6FA1122}" destId="{C46ADB10-5E65-6947-9827-325C1FB4F270}" srcOrd="0" destOrd="0" presId="urn:microsoft.com/office/officeart/2005/8/layout/hList1"/>
    <dgm:cxn modelId="{83CE4066-AFAE-A343-8BAD-795C8D6628D3}" srcId="{02275711-49CF-5F4B-90FF-46D84BA5ADCE}" destId="{1ED47FDD-3FF4-5141-85FB-184CDB4841B9}" srcOrd="1" destOrd="0" parTransId="{8515C56D-DB77-AF47-A3AE-145160EC12CB}" sibTransId="{C4DC962A-97C0-7643-8258-F979638E6A93}"/>
    <dgm:cxn modelId="{3FBCD766-0674-FB4C-9DCC-3606F68BF5CA}" srcId="{8C971A33-2DE6-A24B-99DD-608FD6FA1122}" destId="{AABF6B40-D1B2-F54F-ABE0-5AF882AA90CA}" srcOrd="2" destOrd="0" parTransId="{2F673D59-C3CD-CC40-B1E6-E60452980F6F}" sibTransId="{25DAFB16-3E55-4849-83AA-7B2D18C2B63F}"/>
    <dgm:cxn modelId="{5835DC67-CBE7-6248-A18F-23618BEF8BD3}" type="presOf" srcId="{03457046-868D-A846-8289-92803EDE6F9D}" destId="{10415843-A98B-414A-8A02-9C16249CD785}" srcOrd="0" destOrd="0" presId="urn:microsoft.com/office/officeart/2005/8/layout/hList1"/>
    <dgm:cxn modelId="{7022C971-B120-814C-8F85-48C1E01DB01F}" type="presOf" srcId="{793F9D74-CD6C-5D4B-8549-BA09AB761F74}" destId="{5E309981-9F07-3642-9BB1-C77C99D0A2A1}" srcOrd="0" destOrd="2" presId="urn:microsoft.com/office/officeart/2005/8/layout/hList1"/>
    <dgm:cxn modelId="{464EC790-5EEE-7841-B610-3112B6838737}" type="presOf" srcId="{2BEAACEC-D5B9-E641-BB5E-A75915BDD55A}" destId="{5E309981-9F07-3642-9BB1-C77C99D0A2A1}" srcOrd="0" destOrd="0" presId="urn:microsoft.com/office/officeart/2005/8/layout/hList1"/>
    <dgm:cxn modelId="{33116F95-E22D-974D-9297-910236B36051}" srcId="{209AAE33-9028-D445-BCBA-C27E82182455}" destId="{2BEAACEC-D5B9-E641-BB5E-A75915BDD55A}" srcOrd="0" destOrd="0" parTransId="{44D55004-48F2-2846-8C6C-0F146ACB003F}" sibTransId="{27312481-8336-EB43-A085-211446D75E73}"/>
    <dgm:cxn modelId="{F4CCDE9F-3B80-B243-BDE2-E783F247F55B}" type="presOf" srcId="{1ED47FDD-3FF4-5141-85FB-184CDB4841B9}" destId="{7DD2B2A8-2993-A549-83CF-1FA12FAD19A6}" srcOrd="0" destOrd="1" presId="urn:microsoft.com/office/officeart/2005/8/layout/hList1"/>
    <dgm:cxn modelId="{025475A7-C306-184C-9905-9A67B7F48EB2}" srcId="{8C971A33-2DE6-A24B-99DD-608FD6FA1122}" destId="{03457046-868D-A846-8289-92803EDE6F9D}" srcOrd="0" destOrd="0" parTransId="{53B51DFD-8555-A345-B991-077520ACEFC7}" sibTransId="{1AD7E0A7-44F2-7348-A4A4-D6487297A3F7}"/>
    <dgm:cxn modelId="{E29C0BA8-A870-ED47-B568-2079CD67B7D4}" type="presOf" srcId="{6954EC53-67E5-EE4E-93A3-5AE31D019975}" destId="{7DD2B2A8-2993-A549-83CF-1FA12FAD19A6}" srcOrd="0" destOrd="0" presId="urn:microsoft.com/office/officeart/2005/8/layout/hList1"/>
    <dgm:cxn modelId="{044B10A8-D3B8-1F45-AAB7-74859D5A5B8F}" srcId="{D4D25CC5-64D2-1A48-A78E-C93459F4EA97}" destId="{209AAE33-9028-D445-BCBA-C27E82182455}" srcOrd="0" destOrd="0" parTransId="{D6E2000F-ABE6-0C4B-B34A-3BFBF4EF6F4F}" sibTransId="{05E14638-A909-3749-A9B1-22B7C53D05BC}"/>
    <dgm:cxn modelId="{1DA5A2AD-70CE-3640-879A-BDF4502DF4F5}" type="presOf" srcId="{02275711-49CF-5F4B-90FF-46D84BA5ADCE}" destId="{5FA8386F-9650-DA48-9CCE-DBD42746AD2D}" srcOrd="0" destOrd="0" presId="urn:microsoft.com/office/officeart/2005/8/layout/hList1"/>
    <dgm:cxn modelId="{62FE0BD1-CD27-E64D-9249-0F5A7E63E91B}" srcId="{02275711-49CF-5F4B-90FF-46D84BA5ADCE}" destId="{CB720571-287C-444D-9305-8D88077E0718}" srcOrd="2" destOrd="0" parTransId="{95D68650-7BA6-E74B-B7A2-8B0AF4034EAE}" sibTransId="{DFB52F46-800B-1641-838A-D3F6FC895B5F}"/>
    <dgm:cxn modelId="{7B1BDDDD-8A3E-4B40-ABCA-5525AB5DD314}" type="presOf" srcId="{9A9E9889-6C03-1447-9E26-A1E48516176B}" destId="{5E309981-9F07-3642-9BB1-C77C99D0A2A1}" srcOrd="0" destOrd="1" presId="urn:microsoft.com/office/officeart/2005/8/layout/hList1"/>
    <dgm:cxn modelId="{F4B7A2EA-77AE-6945-8D80-9BA58EB76FBE}" type="presOf" srcId="{2FA100A0-BC1B-4949-9951-6F1956F2D107}" destId="{10415843-A98B-414A-8A02-9C16249CD785}" srcOrd="0" destOrd="1" presId="urn:microsoft.com/office/officeart/2005/8/layout/hList1"/>
    <dgm:cxn modelId="{D2DE3426-E761-9A4C-95E5-39EA629BE30D}" type="presParOf" srcId="{A67015D5-EA2F-6345-9F85-A1CB4422C928}" destId="{3662C04C-509E-3A43-A25B-4DAE28326C41}" srcOrd="0" destOrd="0" presId="urn:microsoft.com/office/officeart/2005/8/layout/hList1"/>
    <dgm:cxn modelId="{868FF684-85D8-FA46-80FD-D74C1B706875}" type="presParOf" srcId="{3662C04C-509E-3A43-A25B-4DAE28326C41}" destId="{AA6B4B18-5551-7441-88ED-CC3AF54FC223}" srcOrd="0" destOrd="0" presId="urn:microsoft.com/office/officeart/2005/8/layout/hList1"/>
    <dgm:cxn modelId="{E280477E-D4CF-3B45-86B7-5426AAC1D5AC}" type="presParOf" srcId="{3662C04C-509E-3A43-A25B-4DAE28326C41}" destId="{5E309981-9F07-3642-9BB1-C77C99D0A2A1}" srcOrd="1" destOrd="0" presId="urn:microsoft.com/office/officeart/2005/8/layout/hList1"/>
    <dgm:cxn modelId="{5E0D7382-4EA1-EE40-BEE9-CD5BEC9F6EBD}" type="presParOf" srcId="{A67015D5-EA2F-6345-9F85-A1CB4422C928}" destId="{A186C4F1-40E4-614E-822A-CF5F701DD71C}" srcOrd="1" destOrd="0" presId="urn:microsoft.com/office/officeart/2005/8/layout/hList1"/>
    <dgm:cxn modelId="{3C985158-49DF-484E-82EE-DA90E045EC97}" type="presParOf" srcId="{A67015D5-EA2F-6345-9F85-A1CB4422C928}" destId="{673315CF-A889-8240-80B2-9872A81DC27D}" srcOrd="2" destOrd="0" presId="urn:microsoft.com/office/officeart/2005/8/layout/hList1"/>
    <dgm:cxn modelId="{5A791F64-BAC7-4942-809F-D4C78A467CA1}" type="presParOf" srcId="{673315CF-A889-8240-80B2-9872A81DC27D}" destId="{5FA8386F-9650-DA48-9CCE-DBD42746AD2D}" srcOrd="0" destOrd="0" presId="urn:microsoft.com/office/officeart/2005/8/layout/hList1"/>
    <dgm:cxn modelId="{273259BD-3E39-0E46-A357-43D8A2BFE736}" type="presParOf" srcId="{673315CF-A889-8240-80B2-9872A81DC27D}" destId="{7DD2B2A8-2993-A549-83CF-1FA12FAD19A6}" srcOrd="1" destOrd="0" presId="urn:microsoft.com/office/officeart/2005/8/layout/hList1"/>
    <dgm:cxn modelId="{E7E7BDF0-7139-DF44-ACAD-DFFBAFB65B16}" type="presParOf" srcId="{A67015D5-EA2F-6345-9F85-A1CB4422C928}" destId="{BC616E50-8142-214F-9590-97D4BEB074DD}" srcOrd="3" destOrd="0" presId="urn:microsoft.com/office/officeart/2005/8/layout/hList1"/>
    <dgm:cxn modelId="{1E25A744-D167-8F46-81AB-A35B3DEFEA8D}" type="presParOf" srcId="{A67015D5-EA2F-6345-9F85-A1CB4422C928}" destId="{030ADF65-5FC2-9040-A8AD-0ACACB5F1EC1}" srcOrd="4" destOrd="0" presId="urn:microsoft.com/office/officeart/2005/8/layout/hList1"/>
    <dgm:cxn modelId="{23F7CA78-EE41-E84A-88BC-D6F60D9502B5}" type="presParOf" srcId="{030ADF65-5FC2-9040-A8AD-0ACACB5F1EC1}" destId="{C46ADB10-5E65-6947-9827-325C1FB4F270}" srcOrd="0" destOrd="0" presId="urn:microsoft.com/office/officeart/2005/8/layout/hList1"/>
    <dgm:cxn modelId="{BC50CCA0-B86E-3C40-80C8-2AE9EEBBFAFD}" type="presParOf" srcId="{030ADF65-5FC2-9040-A8AD-0ACACB5F1EC1}" destId="{10415843-A98B-414A-8A02-9C16249CD785}"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4D25CC5-64D2-1A48-A78E-C93459F4EA97}" type="doc">
      <dgm:prSet loTypeId="urn:microsoft.com/office/officeart/2005/8/layout/hList1" loCatId="" qsTypeId="urn:microsoft.com/office/officeart/2005/8/quickstyle/simple1" qsCatId="simple" csTypeId="urn:microsoft.com/office/officeart/2005/8/colors/accent3_2" csCatId="accent3" phldr="1"/>
      <dgm:spPr/>
      <dgm:t>
        <a:bodyPr/>
        <a:lstStyle/>
        <a:p>
          <a:endParaRPr lang="en-US"/>
        </a:p>
      </dgm:t>
    </dgm:pt>
    <dgm:pt modelId="{209AAE33-9028-D445-BCBA-C27E82182455}">
      <dgm:prSet phldrT="[Text]" custT="1"/>
      <dgm:spPr>
        <a:solidFill>
          <a:schemeClr val="tx1">
            <a:lumMod val="65000"/>
            <a:lumOff val="35000"/>
          </a:schemeClr>
        </a:solidFill>
      </dgm:spPr>
      <dgm:t>
        <a:bodyPr/>
        <a:lstStyle/>
        <a:p>
          <a:r>
            <a:rPr lang="en-US" sz="1600" dirty="0">
              <a:latin typeface="Avenir Book" panose="02000503020000020003" pitchFamily="2" charset="0"/>
            </a:rPr>
            <a:t>Suicide Prevention Strategy</a:t>
          </a:r>
        </a:p>
      </dgm:t>
    </dgm:pt>
    <dgm:pt modelId="{D6E2000F-ABE6-0C4B-B34A-3BFBF4EF6F4F}" type="parTrans" cxnId="{044B10A8-D3B8-1F45-AAB7-74859D5A5B8F}">
      <dgm:prSet/>
      <dgm:spPr/>
      <dgm:t>
        <a:bodyPr/>
        <a:lstStyle/>
        <a:p>
          <a:endParaRPr lang="en-US" sz="1500">
            <a:latin typeface="Avenir Book" panose="02000503020000020003" pitchFamily="2" charset="0"/>
          </a:endParaRPr>
        </a:p>
      </dgm:t>
    </dgm:pt>
    <dgm:pt modelId="{05E14638-A909-3749-A9B1-22B7C53D05BC}" type="sibTrans" cxnId="{044B10A8-D3B8-1F45-AAB7-74859D5A5B8F}">
      <dgm:prSet/>
      <dgm:spPr/>
      <dgm:t>
        <a:bodyPr/>
        <a:lstStyle/>
        <a:p>
          <a:endParaRPr lang="en-US" sz="1500">
            <a:latin typeface="Avenir Book" panose="02000503020000020003" pitchFamily="2" charset="0"/>
          </a:endParaRPr>
        </a:p>
      </dgm:t>
    </dgm:pt>
    <dgm:pt modelId="{2BEAACEC-D5B9-E641-BB5E-A75915BDD55A}">
      <dgm:prSet phldrT="[Text]" custT="1"/>
      <dgm:spPr/>
      <dgm:t>
        <a:bodyPr/>
        <a:lstStyle/>
        <a:p>
          <a:r>
            <a:rPr lang="en-US" sz="1400" b="0" i="0" u="none" strike="noStrike" noProof="0" dirty="0">
              <a:latin typeface="Avenir Book"/>
            </a:rPr>
            <a:t>Establish an agency, tasked with implementing a National Suicide Prevention Strategy which doesn't replace local government frameworks</a:t>
          </a:r>
          <a:endParaRPr lang="en-US" sz="1400" dirty="0">
            <a:latin typeface="Avenir Book" panose="02000503020000020003" pitchFamily="2" charset="0"/>
          </a:endParaRPr>
        </a:p>
      </dgm:t>
    </dgm:pt>
    <dgm:pt modelId="{44D55004-48F2-2846-8C6C-0F146ACB003F}" type="parTrans" cxnId="{33116F95-E22D-974D-9297-910236B36051}">
      <dgm:prSet/>
      <dgm:spPr/>
      <dgm:t>
        <a:bodyPr/>
        <a:lstStyle/>
        <a:p>
          <a:endParaRPr lang="en-US" sz="1500">
            <a:latin typeface="Avenir Book" panose="02000503020000020003" pitchFamily="2" charset="0"/>
          </a:endParaRPr>
        </a:p>
      </dgm:t>
    </dgm:pt>
    <dgm:pt modelId="{27312481-8336-EB43-A085-211446D75E73}" type="sibTrans" cxnId="{33116F95-E22D-974D-9297-910236B36051}">
      <dgm:prSet/>
      <dgm:spPr/>
      <dgm:t>
        <a:bodyPr/>
        <a:lstStyle/>
        <a:p>
          <a:endParaRPr lang="en-US" sz="1500">
            <a:latin typeface="Avenir Book" panose="02000503020000020003" pitchFamily="2" charset="0"/>
          </a:endParaRPr>
        </a:p>
      </dgm:t>
    </dgm:pt>
    <dgm:pt modelId="{02275711-49CF-5F4B-90FF-46D84BA5ADCE}">
      <dgm:prSet phldrT="[Text]" custT="1"/>
      <dgm:spPr>
        <a:solidFill>
          <a:schemeClr val="tx1">
            <a:lumMod val="65000"/>
            <a:lumOff val="35000"/>
          </a:schemeClr>
        </a:solidFill>
      </dgm:spPr>
      <dgm:t>
        <a:bodyPr/>
        <a:lstStyle/>
        <a:p>
          <a:r>
            <a:rPr lang="en-US" sz="1600" dirty="0">
              <a:latin typeface="Avenir Book" panose="02000503020000020003" pitchFamily="2" charset="0"/>
            </a:rPr>
            <a:t>Implement Policies to Mitigate Alcohol Abuse</a:t>
          </a:r>
        </a:p>
      </dgm:t>
    </dgm:pt>
    <dgm:pt modelId="{7FAD3A7B-A698-564D-AF7F-253F17DDC303}" type="parTrans" cxnId="{FA735003-6352-764F-BFF7-484891768B58}">
      <dgm:prSet/>
      <dgm:spPr/>
      <dgm:t>
        <a:bodyPr/>
        <a:lstStyle/>
        <a:p>
          <a:endParaRPr lang="en-US" sz="1500">
            <a:latin typeface="Avenir Book" panose="02000503020000020003" pitchFamily="2" charset="0"/>
          </a:endParaRPr>
        </a:p>
      </dgm:t>
    </dgm:pt>
    <dgm:pt modelId="{AA74F025-4B77-ED46-8CFB-77795DFEC32F}" type="sibTrans" cxnId="{FA735003-6352-764F-BFF7-484891768B58}">
      <dgm:prSet/>
      <dgm:spPr/>
      <dgm:t>
        <a:bodyPr/>
        <a:lstStyle/>
        <a:p>
          <a:endParaRPr lang="en-US" sz="1500">
            <a:latin typeface="Avenir Book" panose="02000503020000020003" pitchFamily="2" charset="0"/>
          </a:endParaRPr>
        </a:p>
      </dgm:t>
    </dgm:pt>
    <dgm:pt modelId="{6954EC53-67E5-EE4E-93A3-5AE31D019975}">
      <dgm:prSet phldrT="[Text]" custT="1"/>
      <dgm:spPr/>
      <dgm:t>
        <a:bodyPr/>
        <a:lstStyle/>
        <a:p>
          <a:r>
            <a:rPr lang="en-US" sz="1400" b="0" i="0" u="none" strike="noStrike" noProof="0" dirty="0">
              <a:latin typeface="Avenir Book"/>
            </a:rPr>
            <a:t>Increase the price of alcohol via taxation</a:t>
          </a:r>
          <a:endParaRPr lang="en-US" sz="1400" dirty="0">
            <a:latin typeface="Avenir Book" panose="02000503020000020003" pitchFamily="2" charset="0"/>
          </a:endParaRPr>
        </a:p>
      </dgm:t>
    </dgm:pt>
    <dgm:pt modelId="{52B51C39-1F3C-0849-8475-F7608084F3F6}" type="parTrans" cxnId="{36A4EA18-AF7B-E34F-BB15-ABBD536D9DB7}">
      <dgm:prSet/>
      <dgm:spPr/>
      <dgm:t>
        <a:bodyPr/>
        <a:lstStyle/>
        <a:p>
          <a:endParaRPr lang="en-US" sz="1500">
            <a:latin typeface="Avenir Book" panose="02000503020000020003" pitchFamily="2" charset="0"/>
          </a:endParaRPr>
        </a:p>
      </dgm:t>
    </dgm:pt>
    <dgm:pt modelId="{42210C96-0E9C-884B-952A-982091BFF421}" type="sibTrans" cxnId="{36A4EA18-AF7B-E34F-BB15-ABBD536D9DB7}">
      <dgm:prSet/>
      <dgm:spPr/>
      <dgm:t>
        <a:bodyPr/>
        <a:lstStyle/>
        <a:p>
          <a:endParaRPr lang="en-US" sz="1500">
            <a:latin typeface="Avenir Book" panose="02000503020000020003" pitchFamily="2" charset="0"/>
          </a:endParaRPr>
        </a:p>
      </dgm:t>
    </dgm:pt>
    <dgm:pt modelId="{8C971A33-2DE6-A24B-99DD-608FD6FA1122}">
      <dgm:prSet phldrT="[Text]" custT="1"/>
      <dgm:spPr>
        <a:solidFill>
          <a:schemeClr val="tx1">
            <a:lumMod val="65000"/>
            <a:lumOff val="35000"/>
          </a:schemeClr>
        </a:solidFill>
      </dgm:spPr>
      <dgm:t>
        <a:bodyPr/>
        <a:lstStyle/>
        <a:p>
          <a:r>
            <a:rPr lang="en-US" sz="1600" dirty="0">
              <a:latin typeface="Avenir Book" panose="02000503020000020003" pitchFamily="2" charset="0"/>
            </a:rPr>
            <a:t>Invest in Research to Uncover More About The Relationship Between Income and Suicide</a:t>
          </a:r>
        </a:p>
      </dgm:t>
    </dgm:pt>
    <dgm:pt modelId="{97063BAA-C692-A74C-8B38-E61379430479}" type="parTrans" cxnId="{694C0F0C-324D-BC45-9A57-5591389AEA01}">
      <dgm:prSet/>
      <dgm:spPr/>
      <dgm:t>
        <a:bodyPr/>
        <a:lstStyle/>
        <a:p>
          <a:endParaRPr lang="en-US" sz="1500">
            <a:latin typeface="Avenir Book" panose="02000503020000020003" pitchFamily="2" charset="0"/>
          </a:endParaRPr>
        </a:p>
      </dgm:t>
    </dgm:pt>
    <dgm:pt modelId="{9E97DBBC-643E-9144-A901-0A1D8715483E}" type="sibTrans" cxnId="{694C0F0C-324D-BC45-9A57-5591389AEA01}">
      <dgm:prSet/>
      <dgm:spPr/>
      <dgm:t>
        <a:bodyPr/>
        <a:lstStyle/>
        <a:p>
          <a:endParaRPr lang="en-US" sz="1500">
            <a:latin typeface="Avenir Book" panose="02000503020000020003" pitchFamily="2" charset="0"/>
          </a:endParaRPr>
        </a:p>
      </dgm:t>
    </dgm:pt>
    <dgm:pt modelId="{03457046-868D-A846-8289-92803EDE6F9D}">
      <dgm:prSet phldrT="[Text]" custT="1"/>
      <dgm:spPr/>
      <dgm:t>
        <a:bodyPr/>
        <a:lstStyle/>
        <a:p>
          <a:r>
            <a:rPr lang="en-US" sz="1400" b="0" i="0" u="none" strike="noStrike" noProof="0" dirty="0">
              <a:latin typeface="Avenir Book"/>
            </a:rPr>
            <a:t>Invest in research to better understand potential relationships between income instability, income protection and suicide at the individual level</a:t>
          </a:r>
          <a:endParaRPr lang="en-US" sz="1400" dirty="0">
            <a:latin typeface="Avenir Book" panose="02000503020000020003" pitchFamily="2" charset="0"/>
          </a:endParaRPr>
        </a:p>
      </dgm:t>
    </dgm:pt>
    <dgm:pt modelId="{53B51DFD-8555-A345-B991-077520ACEFC7}" type="parTrans" cxnId="{025475A7-C306-184C-9905-9A67B7F48EB2}">
      <dgm:prSet/>
      <dgm:spPr/>
      <dgm:t>
        <a:bodyPr/>
        <a:lstStyle/>
        <a:p>
          <a:endParaRPr lang="en-US" sz="1500">
            <a:latin typeface="Avenir Book" panose="02000503020000020003" pitchFamily="2" charset="0"/>
          </a:endParaRPr>
        </a:p>
      </dgm:t>
    </dgm:pt>
    <dgm:pt modelId="{1AD7E0A7-44F2-7348-A4A4-D6487297A3F7}" type="sibTrans" cxnId="{025475A7-C306-184C-9905-9A67B7F48EB2}">
      <dgm:prSet/>
      <dgm:spPr/>
      <dgm:t>
        <a:bodyPr/>
        <a:lstStyle/>
        <a:p>
          <a:endParaRPr lang="en-US" sz="1500">
            <a:latin typeface="Avenir Book" panose="02000503020000020003" pitchFamily="2" charset="0"/>
          </a:endParaRPr>
        </a:p>
      </dgm:t>
    </dgm:pt>
    <dgm:pt modelId="{91D062DC-D8D3-B048-BD34-00D0689570F2}">
      <dgm:prSet custT="1"/>
      <dgm:spPr/>
      <dgm:t>
        <a:bodyPr/>
        <a:lstStyle/>
        <a:p>
          <a:r>
            <a:rPr lang="en-US" sz="1400" b="0" i="0" u="none" strike="noStrike" noProof="0" dirty="0">
              <a:latin typeface="Avenir Book"/>
            </a:rPr>
            <a:t>Follow UN recommendations, and emulate successful policies of other countries </a:t>
          </a:r>
        </a:p>
      </dgm:t>
    </dgm:pt>
    <dgm:pt modelId="{E18DA9A1-0764-7641-96BF-CE277AEF0709}" type="parTrans" cxnId="{89DE9020-622A-844C-9DD4-4BA35A91261C}">
      <dgm:prSet/>
      <dgm:spPr/>
      <dgm:t>
        <a:bodyPr/>
        <a:lstStyle/>
        <a:p>
          <a:endParaRPr lang="en-US"/>
        </a:p>
      </dgm:t>
    </dgm:pt>
    <dgm:pt modelId="{64371C51-5D81-CB4A-9E73-830D8D04EFC5}" type="sibTrans" cxnId="{89DE9020-622A-844C-9DD4-4BA35A91261C}">
      <dgm:prSet/>
      <dgm:spPr/>
      <dgm:t>
        <a:bodyPr/>
        <a:lstStyle/>
        <a:p>
          <a:endParaRPr lang="en-US"/>
        </a:p>
      </dgm:t>
    </dgm:pt>
    <dgm:pt modelId="{4BFAE347-4E20-C640-949D-37805B959BFD}">
      <dgm:prSet custT="1"/>
      <dgm:spPr/>
      <dgm:t>
        <a:bodyPr/>
        <a:lstStyle/>
        <a:p>
          <a:r>
            <a:rPr lang="en-US" sz="1400" b="0" i="0" u="none" strike="noStrike" noProof="0" dirty="0">
              <a:latin typeface="Avenir Book"/>
            </a:rPr>
            <a:t>Take advantage of online resources like </a:t>
          </a:r>
          <a:r>
            <a:rPr lang="en-US" sz="1400" b="0" i="0" u="none" strike="noStrike" noProof="0" dirty="0" err="1">
              <a:latin typeface="Avenir Book"/>
            </a:rPr>
            <a:t>MiNDbank</a:t>
          </a:r>
          <a:r>
            <a:rPr lang="en-US" sz="1400" b="0" i="0" u="none" strike="noStrike" noProof="0" dirty="0">
              <a:latin typeface="Avenir Book"/>
            </a:rPr>
            <a:t> [1]</a:t>
          </a:r>
          <a:endParaRPr lang="en-US" sz="1400" dirty="0">
            <a:latin typeface="Avenir Book"/>
          </a:endParaRPr>
        </a:p>
      </dgm:t>
    </dgm:pt>
    <dgm:pt modelId="{06062B6F-3EEA-8A4C-A512-A56D82D90570}" type="parTrans" cxnId="{77CC6414-E1A7-0C44-8DE5-5BBE3F352ED4}">
      <dgm:prSet/>
      <dgm:spPr/>
      <dgm:t>
        <a:bodyPr/>
        <a:lstStyle/>
        <a:p>
          <a:endParaRPr lang="en-US"/>
        </a:p>
      </dgm:t>
    </dgm:pt>
    <dgm:pt modelId="{B6C0C4EB-706F-5A42-BA77-AFF5252CD838}" type="sibTrans" cxnId="{77CC6414-E1A7-0C44-8DE5-5BBE3F352ED4}">
      <dgm:prSet/>
      <dgm:spPr/>
      <dgm:t>
        <a:bodyPr/>
        <a:lstStyle/>
        <a:p>
          <a:endParaRPr lang="en-US"/>
        </a:p>
      </dgm:t>
    </dgm:pt>
    <dgm:pt modelId="{5C19F646-1DE0-CD4D-8C67-7D988D5A7923}">
      <dgm:prSet phldrT="[Text]" custT="1"/>
      <dgm:spPr/>
      <dgm:t>
        <a:bodyPr/>
        <a:lstStyle/>
        <a:p>
          <a:endParaRPr lang="en-US" sz="1400" dirty="0">
            <a:latin typeface="Avenir Book" panose="02000503020000020003" pitchFamily="2" charset="0"/>
          </a:endParaRPr>
        </a:p>
      </dgm:t>
    </dgm:pt>
    <dgm:pt modelId="{3E23C167-15A5-734F-A020-B94B61EC873D}" type="parTrans" cxnId="{2766A1A4-E4E1-684F-B57E-B456E0AC4088}">
      <dgm:prSet/>
      <dgm:spPr/>
      <dgm:t>
        <a:bodyPr/>
        <a:lstStyle/>
        <a:p>
          <a:endParaRPr lang="en-US"/>
        </a:p>
      </dgm:t>
    </dgm:pt>
    <dgm:pt modelId="{3567A4E0-C46B-9A41-95B6-D145969F4B2C}" type="sibTrans" cxnId="{2766A1A4-E4E1-684F-B57E-B456E0AC4088}">
      <dgm:prSet/>
      <dgm:spPr/>
      <dgm:t>
        <a:bodyPr/>
        <a:lstStyle/>
        <a:p>
          <a:endParaRPr lang="en-US"/>
        </a:p>
      </dgm:t>
    </dgm:pt>
    <dgm:pt modelId="{9330A5E5-1664-E841-AB5A-583D8300CB34}">
      <dgm:prSet custT="1"/>
      <dgm:spPr/>
      <dgm:t>
        <a:bodyPr/>
        <a:lstStyle/>
        <a:p>
          <a:endParaRPr lang="en-US" sz="1400" b="0" i="0" u="none" strike="noStrike" noProof="0" dirty="0">
            <a:latin typeface="Avenir Book"/>
          </a:endParaRPr>
        </a:p>
      </dgm:t>
    </dgm:pt>
    <dgm:pt modelId="{4FB605EC-2BF6-C640-A8F9-9A546178D632}" type="parTrans" cxnId="{3485D022-9EF5-3E45-A77C-2B54F222F215}">
      <dgm:prSet/>
      <dgm:spPr/>
      <dgm:t>
        <a:bodyPr/>
        <a:lstStyle/>
        <a:p>
          <a:endParaRPr lang="en-US"/>
        </a:p>
      </dgm:t>
    </dgm:pt>
    <dgm:pt modelId="{5F31A395-B06C-1D4F-A8B1-87A2F3E0895D}" type="sibTrans" cxnId="{3485D022-9EF5-3E45-A77C-2B54F222F215}">
      <dgm:prSet/>
      <dgm:spPr/>
      <dgm:t>
        <a:bodyPr/>
        <a:lstStyle/>
        <a:p>
          <a:endParaRPr lang="en-US"/>
        </a:p>
      </dgm:t>
    </dgm:pt>
    <dgm:pt modelId="{0A31A7DA-807B-5848-91AB-9D419B83289D}">
      <dgm:prSet custT="1"/>
      <dgm:spPr/>
      <dgm:t>
        <a:bodyPr/>
        <a:lstStyle/>
        <a:p>
          <a:r>
            <a:rPr lang="en-US" sz="1400" b="0" i="0" u="none" strike="noStrike" noProof="0" dirty="0">
              <a:latin typeface="Avenir Book"/>
            </a:rPr>
            <a:t>Enact and enforce restrictions on alcohol advertising (across multiple types of media)</a:t>
          </a:r>
        </a:p>
      </dgm:t>
    </dgm:pt>
    <dgm:pt modelId="{FA82D5E3-CEC5-6A4D-9FAC-C4A8FF446618}" type="parTrans" cxnId="{A1E61153-757A-004D-AE7A-397AD897C0AC}">
      <dgm:prSet/>
      <dgm:spPr/>
      <dgm:t>
        <a:bodyPr/>
        <a:lstStyle/>
        <a:p>
          <a:endParaRPr lang="en-US"/>
        </a:p>
      </dgm:t>
    </dgm:pt>
    <dgm:pt modelId="{7B218836-C144-8A41-9F12-0C2724DB33A1}" type="sibTrans" cxnId="{A1E61153-757A-004D-AE7A-397AD897C0AC}">
      <dgm:prSet/>
      <dgm:spPr/>
      <dgm:t>
        <a:bodyPr/>
        <a:lstStyle/>
        <a:p>
          <a:endParaRPr lang="en-US"/>
        </a:p>
      </dgm:t>
    </dgm:pt>
    <dgm:pt modelId="{97C11479-83BE-1E42-A8B0-56160E0A34C5}">
      <dgm:prSet custT="1"/>
      <dgm:spPr/>
      <dgm:t>
        <a:bodyPr/>
        <a:lstStyle/>
        <a:p>
          <a:r>
            <a:rPr lang="en-US" sz="1400" b="0" i="0" u="none" strike="noStrike" noProof="0" dirty="0">
              <a:latin typeface="Avenir Book"/>
            </a:rPr>
            <a:t>Enact and enforce restrictions on the physical availability of retailed alcohol (via reduced hours of sale)</a:t>
          </a:r>
          <a:endParaRPr lang="en-US" sz="1400" dirty="0">
            <a:latin typeface="Avenir Book"/>
          </a:endParaRPr>
        </a:p>
      </dgm:t>
    </dgm:pt>
    <dgm:pt modelId="{3D617239-23DE-0B49-B300-381FFD5598CF}" type="parTrans" cxnId="{D1E4D625-909E-C84B-BCCD-B0A80CAE2949}">
      <dgm:prSet/>
      <dgm:spPr/>
      <dgm:t>
        <a:bodyPr/>
        <a:lstStyle/>
        <a:p>
          <a:endParaRPr lang="en-US"/>
        </a:p>
      </dgm:t>
    </dgm:pt>
    <dgm:pt modelId="{59D792A9-4F17-A948-8B79-29995C8B1183}" type="sibTrans" cxnId="{D1E4D625-909E-C84B-BCCD-B0A80CAE2949}">
      <dgm:prSet/>
      <dgm:spPr/>
      <dgm:t>
        <a:bodyPr/>
        <a:lstStyle/>
        <a:p>
          <a:endParaRPr lang="en-US"/>
        </a:p>
      </dgm:t>
    </dgm:pt>
    <dgm:pt modelId="{82D6B7B5-44E5-D746-8801-8B7E528FC3C7}">
      <dgm:prSet phldrT="[Text]" custT="1"/>
      <dgm:spPr/>
      <dgm:t>
        <a:bodyPr/>
        <a:lstStyle/>
        <a:p>
          <a:endParaRPr lang="en-US" sz="1400" dirty="0">
            <a:latin typeface="Avenir Book" panose="02000503020000020003" pitchFamily="2" charset="0"/>
          </a:endParaRPr>
        </a:p>
      </dgm:t>
    </dgm:pt>
    <dgm:pt modelId="{00027A63-D9A8-B74C-A5F8-39C99EB399B1}" type="parTrans" cxnId="{4B540370-9536-C646-B647-6B79EB98B438}">
      <dgm:prSet/>
      <dgm:spPr/>
      <dgm:t>
        <a:bodyPr/>
        <a:lstStyle/>
        <a:p>
          <a:endParaRPr lang="en-US"/>
        </a:p>
      </dgm:t>
    </dgm:pt>
    <dgm:pt modelId="{76EFE220-CAA9-5747-89EE-530029FB8D60}" type="sibTrans" cxnId="{4B540370-9536-C646-B647-6B79EB98B438}">
      <dgm:prSet/>
      <dgm:spPr/>
      <dgm:t>
        <a:bodyPr/>
        <a:lstStyle/>
        <a:p>
          <a:endParaRPr lang="en-US"/>
        </a:p>
      </dgm:t>
    </dgm:pt>
    <dgm:pt modelId="{4969E2E4-6446-2C4F-8FA9-15C38058D79E}">
      <dgm:prSet custT="1"/>
      <dgm:spPr/>
      <dgm:t>
        <a:bodyPr/>
        <a:lstStyle/>
        <a:p>
          <a:endParaRPr lang="en-US" sz="1400" b="0" i="0" u="none" strike="noStrike" noProof="0" dirty="0">
            <a:latin typeface="Avenir Book"/>
          </a:endParaRPr>
        </a:p>
      </dgm:t>
    </dgm:pt>
    <dgm:pt modelId="{FE855781-78C7-1D41-BE20-240849850647}" type="parTrans" cxnId="{055AADD6-8F3B-CF4B-8753-BC6B40202BF3}">
      <dgm:prSet/>
      <dgm:spPr/>
      <dgm:t>
        <a:bodyPr/>
        <a:lstStyle/>
        <a:p>
          <a:endParaRPr lang="en-US"/>
        </a:p>
      </dgm:t>
    </dgm:pt>
    <dgm:pt modelId="{146B02C3-E405-384B-95AD-12ABF0156CFA}" type="sibTrans" cxnId="{055AADD6-8F3B-CF4B-8753-BC6B40202BF3}">
      <dgm:prSet/>
      <dgm:spPr/>
      <dgm:t>
        <a:bodyPr/>
        <a:lstStyle/>
        <a:p>
          <a:endParaRPr lang="en-US"/>
        </a:p>
      </dgm:t>
    </dgm:pt>
    <dgm:pt modelId="{1CE3CABE-9A6F-3640-AFD3-C4081FF2FA68}">
      <dgm:prSet custT="1"/>
      <dgm:spPr/>
      <dgm:t>
        <a:bodyPr/>
        <a:lstStyle/>
        <a:p>
          <a:r>
            <a:rPr lang="en-US" sz="1400" b="0" i="0" u="none" strike="noStrike" noProof="0" dirty="0">
              <a:latin typeface="Avenir Book"/>
            </a:rPr>
            <a:t>Pursue measures aimed at poverty reduction and unemployment benefits to support economic well-being</a:t>
          </a:r>
        </a:p>
      </dgm:t>
    </dgm:pt>
    <dgm:pt modelId="{8D4ECE15-B759-644A-9121-5E6D7C0713CA}" type="parTrans" cxnId="{7AC9D828-DDC5-ED44-864C-AA89ED690853}">
      <dgm:prSet/>
      <dgm:spPr/>
      <dgm:t>
        <a:bodyPr/>
        <a:lstStyle/>
        <a:p>
          <a:endParaRPr lang="en-US"/>
        </a:p>
      </dgm:t>
    </dgm:pt>
    <dgm:pt modelId="{FB918ACD-BE8A-1144-AA24-74C8D26B26D7}" type="sibTrans" cxnId="{7AC9D828-DDC5-ED44-864C-AA89ED690853}">
      <dgm:prSet/>
      <dgm:spPr/>
      <dgm:t>
        <a:bodyPr/>
        <a:lstStyle/>
        <a:p>
          <a:endParaRPr lang="en-US"/>
        </a:p>
      </dgm:t>
    </dgm:pt>
    <dgm:pt modelId="{56EA25B2-805B-5B4C-B52B-C82A1A8AB48D}">
      <dgm:prSet custT="1"/>
      <dgm:spPr/>
      <dgm:t>
        <a:bodyPr/>
        <a:lstStyle/>
        <a:p>
          <a:endParaRPr lang="en-US" sz="1400" b="0" i="0" u="none" strike="noStrike" noProof="0" dirty="0">
            <a:latin typeface="Avenir Book"/>
          </a:endParaRPr>
        </a:p>
      </dgm:t>
    </dgm:pt>
    <dgm:pt modelId="{D76D7654-AC1D-E944-94DB-CAD2301DFB9E}" type="parTrans" cxnId="{C610D5DA-0B01-9E45-BC90-0CB63A24E748}">
      <dgm:prSet/>
      <dgm:spPr/>
      <dgm:t>
        <a:bodyPr/>
        <a:lstStyle/>
        <a:p>
          <a:endParaRPr lang="en-US"/>
        </a:p>
      </dgm:t>
    </dgm:pt>
    <dgm:pt modelId="{AEE192EF-D943-024A-B732-B1C0BB3D9BEF}" type="sibTrans" cxnId="{C610D5DA-0B01-9E45-BC90-0CB63A24E748}">
      <dgm:prSet/>
      <dgm:spPr/>
      <dgm:t>
        <a:bodyPr/>
        <a:lstStyle/>
        <a:p>
          <a:endParaRPr lang="en-US"/>
        </a:p>
      </dgm:t>
    </dgm:pt>
    <dgm:pt modelId="{DC153DCD-52F0-E449-B351-84F02623EC16}">
      <dgm:prSet phldrT="[Text]" custT="1"/>
      <dgm:spPr/>
      <dgm:t>
        <a:bodyPr/>
        <a:lstStyle/>
        <a:p>
          <a:endParaRPr lang="en-US" sz="1400" dirty="0">
            <a:latin typeface="Avenir Book" panose="02000503020000020003" pitchFamily="2" charset="0"/>
          </a:endParaRPr>
        </a:p>
      </dgm:t>
    </dgm:pt>
    <dgm:pt modelId="{2E3A71DB-7596-5E44-84D3-F7CEB45E5B90}" type="parTrans" cxnId="{B9A24790-53F2-114B-AEDB-BE7A376A52AB}">
      <dgm:prSet/>
      <dgm:spPr/>
      <dgm:t>
        <a:bodyPr/>
        <a:lstStyle/>
        <a:p>
          <a:endParaRPr lang="en-US"/>
        </a:p>
      </dgm:t>
    </dgm:pt>
    <dgm:pt modelId="{B290D7FB-B3BC-C347-83F4-6768499AE92F}" type="sibTrans" cxnId="{B9A24790-53F2-114B-AEDB-BE7A376A52AB}">
      <dgm:prSet/>
      <dgm:spPr/>
      <dgm:t>
        <a:bodyPr/>
        <a:lstStyle/>
        <a:p>
          <a:endParaRPr lang="en-US"/>
        </a:p>
      </dgm:t>
    </dgm:pt>
    <dgm:pt modelId="{A67015D5-EA2F-6345-9F85-A1CB4422C928}" type="pres">
      <dgm:prSet presAssocID="{D4D25CC5-64D2-1A48-A78E-C93459F4EA97}" presName="Name0" presStyleCnt="0">
        <dgm:presLayoutVars>
          <dgm:dir/>
          <dgm:animLvl val="lvl"/>
          <dgm:resizeHandles val="exact"/>
        </dgm:presLayoutVars>
      </dgm:prSet>
      <dgm:spPr/>
    </dgm:pt>
    <dgm:pt modelId="{3662C04C-509E-3A43-A25B-4DAE28326C41}" type="pres">
      <dgm:prSet presAssocID="{209AAE33-9028-D445-BCBA-C27E82182455}" presName="composite" presStyleCnt="0"/>
      <dgm:spPr/>
    </dgm:pt>
    <dgm:pt modelId="{AA6B4B18-5551-7441-88ED-CC3AF54FC223}" type="pres">
      <dgm:prSet presAssocID="{209AAE33-9028-D445-BCBA-C27E82182455}" presName="parTx" presStyleLbl="alignNode1" presStyleIdx="0" presStyleCnt="3">
        <dgm:presLayoutVars>
          <dgm:chMax val="0"/>
          <dgm:chPref val="0"/>
          <dgm:bulletEnabled val="1"/>
        </dgm:presLayoutVars>
      </dgm:prSet>
      <dgm:spPr/>
    </dgm:pt>
    <dgm:pt modelId="{5E309981-9F07-3642-9BB1-C77C99D0A2A1}" type="pres">
      <dgm:prSet presAssocID="{209AAE33-9028-D445-BCBA-C27E82182455}" presName="desTx" presStyleLbl="alignAccFollowNode1" presStyleIdx="0" presStyleCnt="3">
        <dgm:presLayoutVars>
          <dgm:bulletEnabled val="1"/>
        </dgm:presLayoutVars>
      </dgm:prSet>
      <dgm:spPr/>
    </dgm:pt>
    <dgm:pt modelId="{A186C4F1-40E4-614E-822A-CF5F701DD71C}" type="pres">
      <dgm:prSet presAssocID="{05E14638-A909-3749-A9B1-22B7C53D05BC}" presName="space" presStyleCnt="0"/>
      <dgm:spPr/>
    </dgm:pt>
    <dgm:pt modelId="{673315CF-A889-8240-80B2-9872A81DC27D}" type="pres">
      <dgm:prSet presAssocID="{02275711-49CF-5F4B-90FF-46D84BA5ADCE}" presName="composite" presStyleCnt="0"/>
      <dgm:spPr/>
    </dgm:pt>
    <dgm:pt modelId="{5FA8386F-9650-DA48-9CCE-DBD42746AD2D}" type="pres">
      <dgm:prSet presAssocID="{02275711-49CF-5F4B-90FF-46D84BA5ADCE}" presName="parTx" presStyleLbl="alignNode1" presStyleIdx="1" presStyleCnt="3" custScaleX="102128">
        <dgm:presLayoutVars>
          <dgm:chMax val="0"/>
          <dgm:chPref val="0"/>
          <dgm:bulletEnabled val="1"/>
        </dgm:presLayoutVars>
      </dgm:prSet>
      <dgm:spPr/>
    </dgm:pt>
    <dgm:pt modelId="{7DD2B2A8-2993-A549-83CF-1FA12FAD19A6}" type="pres">
      <dgm:prSet presAssocID="{02275711-49CF-5F4B-90FF-46D84BA5ADCE}" presName="desTx" presStyleLbl="alignAccFollowNode1" presStyleIdx="1" presStyleCnt="3" custScaleX="102419">
        <dgm:presLayoutVars>
          <dgm:bulletEnabled val="1"/>
        </dgm:presLayoutVars>
      </dgm:prSet>
      <dgm:spPr/>
    </dgm:pt>
    <dgm:pt modelId="{BC616E50-8142-214F-9590-97D4BEB074DD}" type="pres">
      <dgm:prSet presAssocID="{AA74F025-4B77-ED46-8CFB-77795DFEC32F}" presName="space" presStyleCnt="0"/>
      <dgm:spPr/>
    </dgm:pt>
    <dgm:pt modelId="{030ADF65-5FC2-9040-A8AD-0ACACB5F1EC1}" type="pres">
      <dgm:prSet presAssocID="{8C971A33-2DE6-A24B-99DD-608FD6FA1122}" presName="composite" presStyleCnt="0"/>
      <dgm:spPr/>
    </dgm:pt>
    <dgm:pt modelId="{C46ADB10-5E65-6947-9827-325C1FB4F270}" type="pres">
      <dgm:prSet presAssocID="{8C971A33-2DE6-A24B-99DD-608FD6FA1122}" presName="parTx" presStyleLbl="alignNode1" presStyleIdx="2" presStyleCnt="3">
        <dgm:presLayoutVars>
          <dgm:chMax val="0"/>
          <dgm:chPref val="0"/>
          <dgm:bulletEnabled val="1"/>
        </dgm:presLayoutVars>
      </dgm:prSet>
      <dgm:spPr/>
    </dgm:pt>
    <dgm:pt modelId="{10415843-A98B-414A-8A02-9C16249CD785}" type="pres">
      <dgm:prSet presAssocID="{8C971A33-2DE6-A24B-99DD-608FD6FA1122}" presName="desTx" presStyleLbl="alignAccFollowNode1" presStyleIdx="2" presStyleCnt="3">
        <dgm:presLayoutVars>
          <dgm:bulletEnabled val="1"/>
        </dgm:presLayoutVars>
      </dgm:prSet>
      <dgm:spPr/>
    </dgm:pt>
  </dgm:ptLst>
  <dgm:cxnLst>
    <dgm:cxn modelId="{FA735003-6352-764F-BFF7-484891768B58}" srcId="{D4D25CC5-64D2-1A48-A78E-C93459F4EA97}" destId="{02275711-49CF-5F4B-90FF-46D84BA5ADCE}" srcOrd="1" destOrd="0" parTransId="{7FAD3A7B-A698-564D-AF7F-253F17DDC303}" sibTransId="{AA74F025-4B77-ED46-8CFB-77795DFEC32F}"/>
    <dgm:cxn modelId="{694C0F0C-324D-BC45-9A57-5591389AEA01}" srcId="{D4D25CC5-64D2-1A48-A78E-C93459F4EA97}" destId="{8C971A33-2DE6-A24B-99DD-608FD6FA1122}" srcOrd="2" destOrd="0" parTransId="{97063BAA-C692-A74C-8B38-E61379430479}" sibTransId="{9E97DBBC-643E-9144-A901-0A1D8715483E}"/>
    <dgm:cxn modelId="{F3A08810-49BB-F847-B6C6-45974F138C66}" type="presOf" srcId="{0A31A7DA-807B-5848-91AB-9D419B83289D}" destId="{7DD2B2A8-2993-A549-83CF-1FA12FAD19A6}" srcOrd="0" destOrd="2" presId="urn:microsoft.com/office/officeart/2005/8/layout/hList1"/>
    <dgm:cxn modelId="{77CC6414-E1A7-0C44-8DE5-5BBE3F352ED4}" srcId="{209AAE33-9028-D445-BCBA-C27E82182455}" destId="{4BFAE347-4E20-C640-949D-37805B959BFD}" srcOrd="4" destOrd="0" parTransId="{06062B6F-3EEA-8A4C-A512-A56D82D90570}" sibTransId="{B6C0C4EB-706F-5A42-BA77-AFF5252CD838}"/>
    <dgm:cxn modelId="{36A4EA18-AF7B-E34F-BB15-ABBD536D9DB7}" srcId="{02275711-49CF-5F4B-90FF-46D84BA5ADCE}" destId="{6954EC53-67E5-EE4E-93A3-5AE31D019975}" srcOrd="0" destOrd="0" parTransId="{52B51C39-1F3C-0849-8475-F7608084F3F6}" sibTransId="{42210C96-0E9C-884B-952A-982091BFF421}"/>
    <dgm:cxn modelId="{89DE9020-622A-844C-9DD4-4BA35A91261C}" srcId="{209AAE33-9028-D445-BCBA-C27E82182455}" destId="{91D062DC-D8D3-B048-BD34-00D0689570F2}" srcOrd="2" destOrd="0" parTransId="{E18DA9A1-0764-7641-96BF-CE277AEF0709}" sibTransId="{64371C51-5D81-CB4A-9E73-830D8D04EFC5}"/>
    <dgm:cxn modelId="{3485D022-9EF5-3E45-A77C-2B54F222F215}" srcId="{209AAE33-9028-D445-BCBA-C27E82182455}" destId="{9330A5E5-1664-E841-AB5A-583D8300CB34}" srcOrd="3" destOrd="0" parTransId="{4FB605EC-2BF6-C640-A8F9-9A546178D632}" sibTransId="{5F31A395-B06C-1D4F-A8B1-87A2F3E0895D}"/>
    <dgm:cxn modelId="{D1E4D625-909E-C84B-BCCD-B0A80CAE2949}" srcId="{02275711-49CF-5F4B-90FF-46D84BA5ADCE}" destId="{97C11479-83BE-1E42-A8B0-56160E0A34C5}" srcOrd="4" destOrd="0" parTransId="{3D617239-23DE-0B49-B300-381FFD5598CF}" sibTransId="{59D792A9-4F17-A948-8B79-29995C8B1183}"/>
    <dgm:cxn modelId="{7AC9D828-DDC5-ED44-864C-AA89ED690853}" srcId="{8C971A33-2DE6-A24B-99DD-608FD6FA1122}" destId="{1CE3CABE-9A6F-3640-AFD3-C4081FF2FA68}" srcOrd="2" destOrd="0" parTransId="{8D4ECE15-B759-644A-9121-5E6D7C0713CA}" sibTransId="{FB918ACD-BE8A-1144-AA24-74C8D26B26D7}"/>
    <dgm:cxn modelId="{A9951E31-05BD-3446-99D1-087371AF7FEA}" type="presOf" srcId="{5C19F646-1DE0-CD4D-8C67-7D988D5A7923}" destId="{5E309981-9F07-3642-9BB1-C77C99D0A2A1}" srcOrd="0" destOrd="1" presId="urn:microsoft.com/office/officeart/2005/8/layout/hList1"/>
    <dgm:cxn modelId="{D1556C36-89FF-DF49-8015-B7F15D1ED69B}" type="presOf" srcId="{209AAE33-9028-D445-BCBA-C27E82182455}" destId="{AA6B4B18-5551-7441-88ED-CC3AF54FC223}" srcOrd="0" destOrd="0" presId="urn:microsoft.com/office/officeart/2005/8/layout/hList1"/>
    <dgm:cxn modelId="{E47ADD46-E38F-884B-BCA6-03C7816020BF}" type="presOf" srcId="{D4D25CC5-64D2-1A48-A78E-C93459F4EA97}" destId="{A67015D5-EA2F-6345-9F85-A1CB4422C928}" srcOrd="0" destOrd="0" presId="urn:microsoft.com/office/officeart/2005/8/layout/hList1"/>
    <dgm:cxn modelId="{A1E61153-757A-004D-AE7A-397AD897C0AC}" srcId="{02275711-49CF-5F4B-90FF-46D84BA5ADCE}" destId="{0A31A7DA-807B-5848-91AB-9D419B83289D}" srcOrd="2" destOrd="0" parTransId="{FA82D5E3-CEC5-6A4D-9FAC-C4A8FF446618}" sibTransId="{7B218836-C144-8A41-9F12-0C2724DB33A1}"/>
    <dgm:cxn modelId="{76C2545F-F88D-384C-9351-3961AB0A780B}" type="presOf" srcId="{DC153DCD-52F0-E449-B351-84F02623EC16}" destId="{10415843-A98B-414A-8A02-9C16249CD785}" srcOrd="0" destOrd="1" presId="urn:microsoft.com/office/officeart/2005/8/layout/hList1"/>
    <dgm:cxn modelId="{EAF5B964-BCFC-F248-8854-879952590D2D}" type="presOf" srcId="{8C971A33-2DE6-A24B-99DD-608FD6FA1122}" destId="{C46ADB10-5E65-6947-9827-325C1FB4F270}" srcOrd="0" destOrd="0" presId="urn:microsoft.com/office/officeart/2005/8/layout/hList1"/>
    <dgm:cxn modelId="{5835DC67-CBE7-6248-A18F-23618BEF8BD3}" type="presOf" srcId="{03457046-868D-A846-8289-92803EDE6F9D}" destId="{10415843-A98B-414A-8A02-9C16249CD785}" srcOrd="0" destOrd="0" presId="urn:microsoft.com/office/officeart/2005/8/layout/hList1"/>
    <dgm:cxn modelId="{4B540370-9536-C646-B647-6B79EB98B438}" srcId="{02275711-49CF-5F4B-90FF-46D84BA5ADCE}" destId="{82D6B7B5-44E5-D746-8801-8B7E528FC3C7}" srcOrd="1" destOrd="0" parTransId="{00027A63-D9A8-B74C-A5F8-39C99EB399B1}" sibTransId="{76EFE220-CAA9-5747-89EE-530029FB8D60}"/>
    <dgm:cxn modelId="{1F7DF47C-E65D-5F44-AA46-98ACFECE7F5B}" type="presOf" srcId="{97C11479-83BE-1E42-A8B0-56160E0A34C5}" destId="{7DD2B2A8-2993-A549-83CF-1FA12FAD19A6}" srcOrd="0" destOrd="4" presId="urn:microsoft.com/office/officeart/2005/8/layout/hList1"/>
    <dgm:cxn modelId="{0E160881-6C46-5748-A2AF-A163AA5066D5}" type="presOf" srcId="{56EA25B2-805B-5B4C-B52B-C82A1A8AB48D}" destId="{10415843-A98B-414A-8A02-9C16249CD785}" srcOrd="0" destOrd="3" presId="urn:microsoft.com/office/officeart/2005/8/layout/hList1"/>
    <dgm:cxn modelId="{6EF9E381-587F-3E46-8E39-1BA8B85D6E0E}" type="presOf" srcId="{1CE3CABE-9A6F-3640-AFD3-C4081FF2FA68}" destId="{10415843-A98B-414A-8A02-9C16249CD785}" srcOrd="0" destOrd="2" presId="urn:microsoft.com/office/officeart/2005/8/layout/hList1"/>
    <dgm:cxn modelId="{B9A24790-53F2-114B-AEDB-BE7A376A52AB}" srcId="{8C971A33-2DE6-A24B-99DD-608FD6FA1122}" destId="{DC153DCD-52F0-E449-B351-84F02623EC16}" srcOrd="1" destOrd="0" parTransId="{2E3A71DB-7596-5E44-84D3-F7CEB45E5B90}" sibTransId="{B290D7FB-B3BC-C347-83F4-6768499AE92F}"/>
    <dgm:cxn modelId="{464EC790-5EEE-7841-B610-3112B6838737}" type="presOf" srcId="{2BEAACEC-D5B9-E641-BB5E-A75915BDD55A}" destId="{5E309981-9F07-3642-9BB1-C77C99D0A2A1}" srcOrd="0" destOrd="0" presId="urn:microsoft.com/office/officeart/2005/8/layout/hList1"/>
    <dgm:cxn modelId="{33116F95-E22D-974D-9297-910236B36051}" srcId="{209AAE33-9028-D445-BCBA-C27E82182455}" destId="{2BEAACEC-D5B9-E641-BB5E-A75915BDD55A}" srcOrd="0" destOrd="0" parTransId="{44D55004-48F2-2846-8C6C-0F146ACB003F}" sibTransId="{27312481-8336-EB43-A085-211446D75E73}"/>
    <dgm:cxn modelId="{8670AF98-2853-7F45-ADC8-1EB4BA1C7EC4}" type="presOf" srcId="{4BFAE347-4E20-C640-949D-37805B959BFD}" destId="{5E309981-9F07-3642-9BB1-C77C99D0A2A1}" srcOrd="0" destOrd="4" presId="urn:microsoft.com/office/officeart/2005/8/layout/hList1"/>
    <dgm:cxn modelId="{2766A1A4-E4E1-684F-B57E-B456E0AC4088}" srcId="{209AAE33-9028-D445-BCBA-C27E82182455}" destId="{5C19F646-1DE0-CD4D-8C67-7D988D5A7923}" srcOrd="1" destOrd="0" parTransId="{3E23C167-15A5-734F-A020-B94B61EC873D}" sibTransId="{3567A4E0-C46B-9A41-95B6-D145969F4B2C}"/>
    <dgm:cxn modelId="{025475A7-C306-184C-9905-9A67B7F48EB2}" srcId="{8C971A33-2DE6-A24B-99DD-608FD6FA1122}" destId="{03457046-868D-A846-8289-92803EDE6F9D}" srcOrd="0" destOrd="0" parTransId="{53B51DFD-8555-A345-B991-077520ACEFC7}" sibTransId="{1AD7E0A7-44F2-7348-A4A4-D6487297A3F7}"/>
    <dgm:cxn modelId="{E29C0BA8-A870-ED47-B568-2079CD67B7D4}" type="presOf" srcId="{6954EC53-67E5-EE4E-93A3-5AE31D019975}" destId="{7DD2B2A8-2993-A549-83CF-1FA12FAD19A6}" srcOrd="0" destOrd="0" presId="urn:microsoft.com/office/officeart/2005/8/layout/hList1"/>
    <dgm:cxn modelId="{044B10A8-D3B8-1F45-AAB7-74859D5A5B8F}" srcId="{D4D25CC5-64D2-1A48-A78E-C93459F4EA97}" destId="{209AAE33-9028-D445-BCBA-C27E82182455}" srcOrd="0" destOrd="0" parTransId="{D6E2000F-ABE6-0C4B-B34A-3BFBF4EF6F4F}" sibTransId="{05E14638-A909-3749-A9B1-22B7C53D05BC}"/>
    <dgm:cxn modelId="{1DA5A2AD-70CE-3640-879A-BDF4502DF4F5}" type="presOf" srcId="{02275711-49CF-5F4B-90FF-46D84BA5ADCE}" destId="{5FA8386F-9650-DA48-9CCE-DBD42746AD2D}" srcOrd="0" destOrd="0" presId="urn:microsoft.com/office/officeart/2005/8/layout/hList1"/>
    <dgm:cxn modelId="{951D0FC2-3F30-1F4E-A012-2CDB7E64629A}" type="presOf" srcId="{91D062DC-D8D3-B048-BD34-00D0689570F2}" destId="{5E309981-9F07-3642-9BB1-C77C99D0A2A1}" srcOrd="0" destOrd="2" presId="urn:microsoft.com/office/officeart/2005/8/layout/hList1"/>
    <dgm:cxn modelId="{055AADD6-8F3B-CF4B-8753-BC6B40202BF3}" srcId="{02275711-49CF-5F4B-90FF-46D84BA5ADCE}" destId="{4969E2E4-6446-2C4F-8FA9-15C38058D79E}" srcOrd="3" destOrd="0" parTransId="{FE855781-78C7-1D41-BE20-240849850647}" sibTransId="{146B02C3-E405-384B-95AD-12ABF0156CFA}"/>
    <dgm:cxn modelId="{C610D5DA-0B01-9E45-BC90-0CB63A24E748}" srcId="{8C971A33-2DE6-A24B-99DD-608FD6FA1122}" destId="{56EA25B2-805B-5B4C-B52B-C82A1A8AB48D}" srcOrd="3" destOrd="0" parTransId="{D76D7654-AC1D-E944-94DB-CAD2301DFB9E}" sibTransId="{AEE192EF-D943-024A-B732-B1C0BB3D9BEF}"/>
    <dgm:cxn modelId="{F488C2EF-BE2E-BC48-8B18-C54745390B6A}" type="presOf" srcId="{4969E2E4-6446-2C4F-8FA9-15C38058D79E}" destId="{7DD2B2A8-2993-A549-83CF-1FA12FAD19A6}" srcOrd="0" destOrd="3" presId="urn:microsoft.com/office/officeart/2005/8/layout/hList1"/>
    <dgm:cxn modelId="{93344FF6-3FA2-3F4B-A37B-8AF246945429}" type="presOf" srcId="{82D6B7B5-44E5-D746-8801-8B7E528FC3C7}" destId="{7DD2B2A8-2993-A549-83CF-1FA12FAD19A6}" srcOrd="0" destOrd="1" presId="urn:microsoft.com/office/officeart/2005/8/layout/hList1"/>
    <dgm:cxn modelId="{8BAB72F7-2317-5B49-B5EF-FF8AE8DF0613}" type="presOf" srcId="{9330A5E5-1664-E841-AB5A-583D8300CB34}" destId="{5E309981-9F07-3642-9BB1-C77C99D0A2A1}" srcOrd="0" destOrd="3" presId="urn:microsoft.com/office/officeart/2005/8/layout/hList1"/>
    <dgm:cxn modelId="{D2DE3426-E761-9A4C-95E5-39EA629BE30D}" type="presParOf" srcId="{A67015D5-EA2F-6345-9F85-A1CB4422C928}" destId="{3662C04C-509E-3A43-A25B-4DAE28326C41}" srcOrd="0" destOrd="0" presId="urn:microsoft.com/office/officeart/2005/8/layout/hList1"/>
    <dgm:cxn modelId="{868FF684-85D8-FA46-80FD-D74C1B706875}" type="presParOf" srcId="{3662C04C-509E-3A43-A25B-4DAE28326C41}" destId="{AA6B4B18-5551-7441-88ED-CC3AF54FC223}" srcOrd="0" destOrd="0" presId="urn:microsoft.com/office/officeart/2005/8/layout/hList1"/>
    <dgm:cxn modelId="{E280477E-D4CF-3B45-86B7-5426AAC1D5AC}" type="presParOf" srcId="{3662C04C-509E-3A43-A25B-4DAE28326C41}" destId="{5E309981-9F07-3642-9BB1-C77C99D0A2A1}" srcOrd="1" destOrd="0" presId="urn:microsoft.com/office/officeart/2005/8/layout/hList1"/>
    <dgm:cxn modelId="{5E0D7382-4EA1-EE40-BEE9-CD5BEC9F6EBD}" type="presParOf" srcId="{A67015D5-EA2F-6345-9F85-A1CB4422C928}" destId="{A186C4F1-40E4-614E-822A-CF5F701DD71C}" srcOrd="1" destOrd="0" presId="urn:microsoft.com/office/officeart/2005/8/layout/hList1"/>
    <dgm:cxn modelId="{3C985158-49DF-484E-82EE-DA90E045EC97}" type="presParOf" srcId="{A67015D5-EA2F-6345-9F85-A1CB4422C928}" destId="{673315CF-A889-8240-80B2-9872A81DC27D}" srcOrd="2" destOrd="0" presId="urn:microsoft.com/office/officeart/2005/8/layout/hList1"/>
    <dgm:cxn modelId="{5A791F64-BAC7-4942-809F-D4C78A467CA1}" type="presParOf" srcId="{673315CF-A889-8240-80B2-9872A81DC27D}" destId="{5FA8386F-9650-DA48-9CCE-DBD42746AD2D}" srcOrd="0" destOrd="0" presId="urn:microsoft.com/office/officeart/2005/8/layout/hList1"/>
    <dgm:cxn modelId="{273259BD-3E39-0E46-A357-43D8A2BFE736}" type="presParOf" srcId="{673315CF-A889-8240-80B2-9872A81DC27D}" destId="{7DD2B2A8-2993-A549-83CF-1FA12FAD19A6}" srcOrd="1" destOrd="0" presId="urn:microsoft.com/office/officeart/2005/8/layout/hList1"/>
    <dgm:cxn modelId="{E7E7BDF0-7139-DF44-ACAD-DFFBAFB65B16}" type="presParOf" srcId="{A67015D5-EA2F-6345-9F85-A1CB4422C928}" destId="{BC616E50-8142-214F-9590-97D4BEB074DD}" srcOrd="3" destOrd="0" presId="urn:microsoft.com/office/officeart/2005/8/layout/hList1"/>
    <dgm:cxn modelId="{1E25A744-D167-8F46-81AB-A35B3DEFEA8D}" type="presParOf" srcId="{A67015D5-EA2F-6345-9F85-A1CB4422C928}" destId="{030ADF65-5FC2-9040-A8AD-0ACACB5F1EC1}" srcOrd="4" destOrd="0" presId="urn:microsoft.com/office/officeart/2005/8/layout/hList1"/>
    <dgm:cxn modelId="{23F7CA78-EE41-E84A-88BC-D6F60D9502B5}" type="presParOf" srcId="{030ADF65-5FC2-9040-A8AD-0ACACB5F1EC1}" destId="{C46ADB10-5E65-6947-9827-325C1FB4F270}" srcOrd="0" destOrd="0" presId="urn:microsoft.com/office/officeart/2005/8/layout/hList1"/>
    <dgm:cxn modelId="{BC50CCA0-B86E-3C40-80C8-2AE9EEBBFAFD}" type="presParOf" srcId="{030ADF65-5FC2-9040-A8AD-0ACACB5F1EC1}" destId="{10415843-A98B-414A-8A02-9C16249CD785}"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712EBC3-C95F-47EE-9AA6-BC6DBFBC6DDB}">
      <dsp:nvSpPr>
        <dsp:cNvPr id="0" name=""/>
        <dsp:cNvSpPr/>
      </dsp:nvSpPr>
      <dsp:spPr>
        <a:xfrm>
          <a:off x="1400" y="1643050"/>
          <a:ext cx="1760034" cy="9420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60960" numCol="1" spcCol="1270" anchor="t" anchorCtr="0">
          <a:noAutofit/>
        </a:bodyPr>
        <a:lstStyle/>
        <a:p>
          <a:pPr marL="0" lvl="0" indent="0" algn="l" defTabSz="711200" rtl="0">
            <a:lnSpc>
              <a:spcPct val="90000"/>
            </a:lnSpc>
            <a:spcBef>
              <a:spcPct val="0"/>
            </a:spcBef>
            <a:spcAft>
              <a:spcPct val="35000"/>
            </a:spcAft>
            <a:buNone/>
          </a:pPr>
          <a:r>
            <a:rPr lang="en-US" sz="1600" kern="1200" noProof="0"/>
            <a:t>Transformation</a:t>
          </a:r>
          <a:r>
            <a:rPr lang="en-US" sz="1600" kern="1200"/>
            <a:t> on Outcome</a:t>
          </a:r>
          <a:r>
            <a:rPr lang="en-US" sz="1600" kern="1200" noProof="0"/>
            <a:t> Variable</a:t>
          </a:r>
        </a:p>
      </dsp:txBody>
      <dsp:txXfrm>
        <a:off x="1400" y="1643050"/>
        <a:ext cx="1760034" cy="628009"/>
      </dsp:txXfrm>
    </dsp:sp>
    <dsp:sp modelId="{717F66D2-BE28-4CB3-B996-78E62A4B9244}">
      <dsp:nvSpPr>
        <dsp:cNvPr id="0" name=""/>
        <dsp:cNvSpPr/>
      </dsp:nvSpPr>
      <dsp:spPr>
        <a:xfrm>
          <a:off x="361889" y="2271059"/>
          <a:ext cx="1760034" cy="9792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a:t>Box Cox</a:t>
          </a:r>
        </a:p>
        <a:p>
          <a:pPr marL="171450" lvl="1" indent="-171450" algn="l" defTabSz="711200">
            <a:lnSpc>
              <a:spcPct val="90000"/>
            </a:lnSpc>
            <a:spcBef>
              <a:spcPct val="0"/>
            </a:spcBef>
            <a:spcAft>
              <a:spcPct val="15000"/>
            </a:spcAft>
            <a:buChar char="•"/>
          </a:pPr>
          <a:endParaRPr lang="en-US" sz="1600" kern="1200"/>
        </a:p>
      </dsp:txBody>
      <dsp:txXfrm>
        <a:off x="390569" y="2299739"/>
        <a:ext cx="1702674" cy="921840"/>
      </dsp:txXfrm>
    </dsp:sp>
    <dsp:sp modelId="{721D8F00-AA20-4608-B6F2-11AD8740A1A7}">
      <dsp:nvSpPr>
        <dsp:cNvPr id="0" name=""/>
        <dsp:cNvSpPr/>
      </dsp:nvSpPr>
      <dsp:spPr>
        <a:xfrm>
          <a:off x="2028249" y="1737956"/>
          <a:ext cx="565647" cy="4381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2028249" y="1825595"/>
        <a:ext cx="434188" cy="262919"/>
      </dsp:txXfrm>
    </dsp:sp>
    <dsp:sp modelId="{6D5F5A66-5B73-42FF-9AB0-7A0F4B29F6B3}">
      <dsp:nvSpPr>
        <dsp:cNvPr id="0" name=""/>
        <dsp:cNvSpPr/>
      </dsp:nvSpPr>
      <dsp:spPr>
        <a:xfrm>
          <a:off x="2828694" y="1643050"/>
          <a:ext cx="1760034" cy="9420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60960" numCol="1" spcCol="1270" anchor="t" anchorCtr="0">
          <a:noAutofit/>
        </a:bodyPr>
        <a:lstStyle/>
        <a:p>
          <a:pPr marL="0" lvl="0" indent="0" algn="l" defTabSz="711200" rtl="0">
            <a:lnSpc>
              <a:spcPct val="90000"/>
            </a:lnSpc>
            <a:spcBef>
              <a:spcPct val="0"/>
            </a:spcBef>
            <a:spcAft>
              <a:spcPct val="35000"/>
            </a:spcAft>
            <a:buNone/>
          </a:pPr>
          <a:r>
            <a:rPr lang="en-US" sz="1600" kern="1200"/>
            <a:t>Removal of Outliers</a:t>
          </a:r>
        </a:p>
      </dsp:txBody>
      <dsp:txXfrm>
        <a:off x="2828694" y="1643050"/>
        <a:ext cx="1760034" cy="628009"/>
      </dsp:txXfrm>
    </dsp:sp>
    <dsp:sp modelId="{D5B2BBE8-C402-4DFF-BAAC-3AEE7E28874C}">
      <dsp:nvSpPr>
        <dsp:cNvPr id="0" name=""/>
        <dsp:cNvSpPr/>
      </dsp:nvSpPr>
      <dsp:spPr>
        <a:xfrm>
          <a:off x="3189183" y="2271059"/>
          <a:ext cx="1760034" cy="9792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171450" lvl="1" indent="-171450" algn="l" defTabSz="711200">
            <a:lnSpc>
              <a:spcPct val="90000"/>
            </a:lnSpc>
            <a:spcBef>
              <a:spcPct val="0"/>
            </a:spcBef>
            <a:spcAft>
              <a:spcPct val="15000"/>
            </a:spcAft>
            <a:buChar char="•"/>
          </a:pPr>
          <a:r>
            <a:rPr lang="en-US" sz="1600" kern="1200"/>
            <a:t>Diagnostic Plots</a:t>
          </a:r>
        </a:p>
      </dsp:txBody>
      <dsp:txXfrm>
        <a:off x="3217863" y="2299739"/>
        <a:ext cx="1702674" cy="921840"/>
      </dsp:txXfrm>
    </dsp:sp>
    <dsp:sp modelId="{758706ED-A470-4B70-9CF3-423AA67A3E1F}">
      <dsp:nvSpPr>
        <dsp:cNvPr id="0" name=""/>
        <dsp:cNvSpPr/>
      </dsp:nvSpPr>
      <dsp:spPr>
        <a:xfrm>
          <a:off x="4855543" y="1737956"/>
          <a:ext cx="565647" cy="4381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4855543" y="1825595"/>
        <a:ext cx="434188" cy="262919"/>
      </dsp:txXfrm>
    </dsp:sp>
    <dsp:sp modelId="{6EA53412-7223-43E2-B478-1D31B1DECFA4}">
      <dsp:nvSpPr>
        <dsp:cNvPr id="0" name=""/>
        <dsp:cNvSpPr/>
      </dsp:nvSpPr>
      <dsp:spPr>
        <a:xfrm>
          <a:off x="5655987" y="1643050"/>
          <a:ext cx="1760034" cy="9420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60960" numCol="1" spcCol="1270" anchor="t" anchorCtr="0">
          <a:noAutofit/>
        </a:bodyPr>
        <a:lstStyle/>
        <a:p>
          <a:pPr marL="0" lvl="0" indent="0" algn="l" defTabSz="711200" rtl="0">
            <a:lnSpc>
              <a:spcPct val="90000"/>
            </a:lnSpc>
            <a:spcBef>
              <a:spcPct val="0"/>
            </a:spcBef>
            <a:spcAft>
              <a:spcPct val="35000"/>
            </a:spcAft>
            <a:buNone/>
          </a:pPr>
          <a:r>
            <a:rPr lang="en-US" sz="1600" kern="1200"/>
            <a:t>Variable Selection</a:t>
          </a:r>
        </a:p>
      </dsp:txBody>
      <dsp:txXfrm>
        <a:off x="5655987" y="1643050"/>
        <a:ext cx="1760034" cy="628009"/>
      </dsp:txXfrm>
    </dsp:sp>
    <dsp:sp modelId="{413A63D1-A7BB-432F-B6B7-71A1A328A39F}">
      <dsp:nvSpPr>
        <dsp:cNvPr id="0" name=""/>
        <dsp:cNvSpPr/>
      </dsp:nvSpPr>
      <dsp:spPr>
        <a:xfrm>
          <a:off x="6016476" y="2271059"/>
          <a:ext cx="1760034" cy="9792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a:t>Step-AIC</a:t>
          </a:r>
        </a:p>
      </dsp:txBody>
      <dsp:txXfrm>
        <a:off x="6045156" y="2299739"/>
        <a:ext cx="1702674" cy="921840"/>
      </dsp:txXfrm>
    </dsp:sp>
    <dsp:sp modelId="{42FA9E41-FF0B-41BA-B24A-D0867BE4D7CF}">
      <dsp:nvSpPr>
        <dsp:cNvPr id="0" name=""/>
        <dsp:cNvSpPr/>
      </dsp:nvSpPr>
      <dsp:spPr>
        <a:xfrm>
          <a:off x="7682836" y="1737956"/>
          <a:ext cx="565647" cy="43819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7682836" y="1825595"/>
        <a:ext cx="434188" cy="262919"/>
      </dsp:txXfrm>
    </dsp:sp>
    <dsp:sp modelId="{D1833276-156C-4556-8348-B2FC52674489}">
      <dsp:nvSpPr>
        <dsp:cNvPr id="0" name=""/>
        <dsp:cNvSpPr/>
      </dsp:nvSpPr>
      <dsp:spPr>
        <a:xfrm>
          <a:off x="8483281" y="1643050"/>
          <a:ext cx="1760034" cy="9420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60960" numCol="1" spcCol="1270" anchor="t" anchorCtr="0">
          <a:noAutofit/>
        </a:bodyPr>
        <a:lstStyle/>
        <a:p>
          <a:pPr marL="0" lvl="0" indent="0" algn="l" defTabSz="711200" rtl="0">
            <a:lnSpc>
              <a:spcPct val="90000"/>
            </a:lnSpc>
            <a:spcBef>
              <a:spcPct val="0"/>
            </a:spcBef>
            <a:spcAft>
              <a:spcPct val="35000"/>
            </a:spcAft>
            <a:buNone/>
          </a:pPr>
          <a:r>
            <a:rPr lang="en-US" sz="1600" kern="1200"/>
            <a:t>Final Model</a:t>
          </a:r>
        </a:p>
      </dsp:txBody>
      <dsp:txXfrm>
        <a:off x="8483281" y="1643050"/>
        <a:ext cx="1760034" cy="628009"/>
      </dsp:txXfrm>
    </dsp:sp>
    <dsp:sp modelId="{7B910C46-B4AF-4F61-A062-880629B0B381}">
      <dsp:nvSpPr>
        <dsp:cNvPr id="0" name=""/>
        <dsp:cNvSpPr/>
      </dsp:nvSpPr>
      <dsp:spPr>
        <a:xfrm>
          <a:off x="8843770" y="2271059"/>
          <a:ext cx="1760034" cy="979200"/>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113792" rIns="113792"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a:t>Iteratively Weighted Least Squares</a:t>
          </a:r>
        </a:p>
      </dsp:txBody>
      <dsp:txXfrm>
        <a:off x="8872450" y="2299739"/>
        <a:ext cx="1702674" cy="9218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6B4B18-5551-7441-88ED-CC3AF54FC223}">
      <dsp:nvSpPr>
        <dsp:cNvPr id="0" name=""/>
        <dsp:cNvSpPr/>
      </dsp:nvSpPr>
      <dsp:spPr>
        <a:xfrm>
          <a:off x="6621" y="253597"/>
          <a:ext cx="3028798" cy="1211519"/>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a:latin typeface="Avenir Book" panose="02000503020000020003" pitchFamily="2" charset="0"/>
            </a:rPr>
            <a:t>Identify Measures &amp; Indicators</a:t>
          </a:r>
        </a:p>
      </dsp:txBody>
      <dsp:txXfrm>
        <a:off x="6621" y="253597"/>
        <a:ext cx="3028798" cy="1211519"/>
      </dsp:txXfrm>
    </dsp:sp>
    <dsp:sp modelId="{5E309981-9F07-3642-9BB1-C77C99D0A2A1}">
      <dsp:nvSpPr>
        <dsp:cNvPr id="0" name=""/>
        <dsp:cNvSpPr/>
      </dsp:nvSpPr>
      <dsp:spPr>
        <a:xfrm>
          <a:off x="6621" y="1465116"/>
          <a:ext cx="3028798" cy="3122437"/>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latin typeface="Avenir Book" panose="02000503020000020003" pitchFamily="2" charset="0"/>
            </a:rPr>
            <a:t> Our initial analysis indicates the presence of significant relationships that describe suicide at the country level</a:t>
          </a:r>
        </a:p>
        <a:p>
          <a:pPr marL="114300" lvl="1" indent="-114300" algn="l" defTabSz="666750">
            <a:lnSpc>
              <a:spcPct val="90000"/>
            </a:lnSpc>
            <a:spcBef>
              <a:spcPct val="0"/>
            </a:spcBef>
            <a:spcAft>
              <a:spcPct val="15000"/>
            </a:spcAft>
            <a:buChar char="•"/>
          </a:pPr>
          <a:endParaRPr lang="en-US" sz="1500" kern="1200">
            <a:latin typeface="Avenir Book" panose="02000503020000020003" pitchFamily="2" charset="0"/>
          </a:endParaRPr>
        </a:p>
        <a:p>
          <a:pPr marL="114300" lvl="1" indent="-114300" algn="l" defTabSz="666750">
            <a:lnSpc>
              <a:spcPct val="90000"/>
            </a:lnSpc>
            <a:spcBef>
              <a:spcPct val="0"/>
            </a:spcBef>
            <a:spcAft>
              <a:spcPct val="15000"/>
            </a:spcAft>
            <a:buChar char="•"/>
          </a:pPr>
          <a:r>
            <a:rPr lang="en-US" sz="1500" kern="1200">
              <a:latin typeface="Avenir Book" panose="02000503020000020003" pitchFamily="2" charset="0"/>
            </a:rPr>
            <a:t> Income (GDP per person), Alcohol and substance abuse, as well as the presence of a national suicide strategy should be considered in context of policy decision making and support</a:t>
          </a:r>
        </a:p>
      </dsp:txBody>
      <dsp:txXfrm>
        <a:off x="6621" y="1465116"/>
        <a:ext cx="3028798" cy="3122437"/>
      </dsp:txXfrm>
    </dsp:sp>
    <dsp:sp modelId="{5FA8386F-9650-DA48-9CCE-DBD42746AD2D}">
      <dsp:nvSpPr>
        <dsp:cNvPr id="0" name=""/>
        <dsp:cNvSpPr/>
      </dsp:nvSpPr>
      <dsp:spPr>
        <a:xfrm>
          <a:off x="3463858" y="253597"/>
          <a:ext cx="3093251" cy="1211519"/>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a:latin typeface="Avenir Book" panose="02000503020000020003" pitchFamily="2" charset="0"/>
            </a:rPr>
            <a:t>Implement Strategies to Quantify and Monitor</a:t>
          </a:r>
        </a:p>
      </dsp:txBody>
      <dsp:txXfrm>
        <a:off x="3463858" y="253597"/>
        <a:ext cx="3093251" cy="1211519"/>
      </dsp:txXfrm>
    </dsp:sp>
    <dsp:sp modelId="{7DD2B2A8-2993-A549-83CF-1FA12FAD19A6}">
      <dsp:nvSpPr>
        <dsp:cNvPr id="0" name=""/>
        <dsp:cNvSpPr/>
      </dsp:nvSpPr>
      <dsp:spPr>
        <a:xfrm>
          <a:off x="3459451" y="1465116"/>
          <a:ext cx="3102065" cy="3122437"/>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latin typeface="Avenir Book" panose="02000503020000020003" pitchFamily="2" charset="0"/>
            </a:rPr>
            <a:t>In order to support decision makers, we recommend policy markers collect data and monitor these identified indicators</a:t>
          </a:r>
        </a:p>
        <a:p>
          <a:pPr marL="114300" lvl="1" indent="-114300" algn="l" defTabSz="666750">
            <a:lnSpc>
              <a:spcPct val="90000"/>
            </a:lnSpc>
            <a:spcBef>
              <a:spcPct val="0"/>
            </a:spcBef>
            <a:spcAft>
              <a:spcPct val="15000"/>
            </a:spcAft>
            <a:buChar char="•"/>
          </a:pPr>
          <a:endParaRPr lang="en-US" sz="1500" kern="1200">
            <a:latin typeface="Avenir Book" panose="02000503020000020003" pitchFamily="2" charset="0"/>
          </a:endParaRPr>
        </a:p>
        <a:p>
          <a:pPr marL="114300" lvl="1" indent="-114300" algn="l" defTabSz="666750">
            <a:lnSpc>
              <a:spcPct val="90000"/>
            </a:lnSpc>
            <a:spcBef>
              <a:spcPct val="0"/>
            </a:spcBef>
            <a:spcAft>
              <a:spcPct val="15000"/>
            </a:spcAft>
            <a:buChar char="•"/>
          </a:pPr>
          <a:r>
            <a:rPr lang="en-US" sz="1500" kern="1200" dirty="0">
              <a:latin typeface="Avenir Book" panose="02000503020000020003" pitchFamily="2" charset="0"/>
            </a:rPr>
            <a:t> We recommend engaging subject matter experts as data monitoring and measurement processes are developed </a:t>
          </a:r>
        </a:p>
      </dsp:txBody>
      <dsp:txXfrm>
        <a:off x="3459451" y="1465116"/>
        <a:ext cx="3102065" cy="3122437"/>
      </dsp:txXfrm>
    </dsp:sp>
    <dsp:sp modelId="{C46ADB10-5E65-6947-9827-325C1FB4F270}">
      <dsp:nvSpPr>
        <dsp:cNvPr id="0" name=""/>
        <dsp:cNvSpPr/>
      </dsp:nvSpPr>
      <dsp:spPr>
        <a:xfrm>
          <a:off x="6985549" y="253597"/>
          <a:ext cx="3028798" cy="1211519"/>
        </a:xfrm>
        <a:prstGeom prst="rect">
          <a:avLst/>
        </a:prstGeom>
        <a:solidFill>
          <a:schemeClr val="dk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a:latin typeface="Avenir Book" panose="02000503020000020003" pitchFamily="2" charset="0"/>
            </a:rPr>
            <a:t>Inform Policy Making Decisions</a:t>
          </a:r>
        </a:p>
      </dsp:txBody>
      <dsp:txXfrm>
        <a:off x="6985549" y="253597"/>
        <a:ext cx="3028798" cy="1211519"/>
      </dsp:txXfrm>
    </dsp:sp>
    <dsp:sp modelId="{10415843-A98B-414A-8A02-9C16249CD785}">
      <dsp:nvSpPr>
        <dsp:cNvPr id="0" name=""/>
        <dsp:cNvSpPr/>
      </dsp:nvSpPr>
      <dsp:spPr>
        <a:xfrm>
          <a:off x="6985549" y="1465116"/>
          <a:ext cx="3028798" cy="3122437"/>
        </a:xfrm>
        <a:prstGeom prst="rect">
          <a:avLst/>
        </a:prstGeom>
        <a:solidFill>
          <a:schemeClr val="dk2">
            <a:alpha val="90000"/>
            <a:tint val="40000"/>
            <a:hueOff val="0"/>
            <a:satOff val="0"/>
            <a:lumOff val="0"/>
            <a:alphaOff val="0"/>
          </a:schemeClr>
        </a:solidFill>
        <a:ln w="12700" cap="flat" cmpd="sng" algn="ctr">
          <a:solidFill>
            <a:schemeClr val="dk2">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kern="1200" dirty="0">
              <a:latin typeface="Avenir Book" panose="02000503020000020003" pitchFamily="2" charset="0"/>
            </a:rPr>
            <a:t> Insights provided by the measures highlighted in this analysis are only one facet of an informed policy decision making strategy</a:t>
          </a:r>
        </a:p>
        <a:p>
          <a:pPr marL="114300" lvl="1" indent="-114300" algn="l" defTabSz="666750">
            <a:lnSpc>
              <a:spcPct val="90000"/>
            </a:lnSpc>
            <a:spcBef>
              <a:spcPct val="0"/>
            </a:spcBef>
            <a:spcAft>
              <a:spcPct val="15000"/>
            </a:spcAft>
            <a:buChar char="•"/>
          </a:pPr>
          <a:endParaRPr lang="en-US" sz="1500" kern="1200">
            <a:latin typeface="Avenir Book" panose="02000503020000020003" pitchFamily="2" charset="0"/>
          </a:endParaRPr>
        </a:p>
        <a:p>
          <a:pPr marL="114300" lvl="1" indent="-114300" algn="l" defTabSz="666750">
            <a:lnSpc>
              <a:spcPct val="90000"/>
            </a:lnSpc>
            <a:spcBef>
              <a:spcPct val="0"/>
            </a:spcBef>
            <a:spcAft>
              <a:spcPct val="15000"/>
            </a:spcAft>
            <a:buChar char="•"/>
          </a:pPr>
          <a:r>
            <a:rPr lang="en-US" sz="1500" kern="1200" dirty="0">
              <a:latin typeface="Avenir Book" panose="02000503020000020003" pitchFamily="2" charset="0"/>
            </a:rPr>
            <a:t> We recommend ongoing engagements between health, policy and data experts and to support building a holistic suicide prevention strategy</a:t>
          </a:r>
        </a:p>
      </dsp:txBody>
      <dsp:txXfrm>
        <a:off x="6985549" y="1465116"/>
        <a:ext cx="3028798" cy="31224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6B4B18-5551-7441-88ED-CC3AF54FC223}">
      <dsp:nvSpPr>
        <dsp:cNvPr id="0" name=""/>
        <dsp:cNvSpPr/>
      </dsp:nvSpPr>
      <dsp:spPr>
        <a:xfrm>
          <a:off x="6621" y="298203"/>
          <a:ext cx="3028798" cy="1211519"/>
        </a:xfrm>
        <a:prstGeom prst="rect">
          <a:avLst/>
        </a:prstGeom>
        <a:solidFill>
          <a:schemeClr val="tx1">
            <a:lumMod val="65000"/>
            <a:lumOff val="35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Book" panose="02000503020000020003" pitchFamily="2" charset="0"/>
            </a:rPr>
            <a:t>Suicide Prevention Strategy</a:t>
          </a:r>
        </a:p>
      </dsp:txBody>
      <dsp:txXfrm>
        <a:off x="6621" y="298203"/>
        <a:ext cx="3028798" cy="1211519"/>
      </dsp:txXfrm>
    </dsp:sp>
    <dsp:sp modelId="{5E309981-9F07-3642-9BB1-C77C99D0A2A1}">
      <dsp:nvSpPr>
        <dsp:cNvPr id="0" name=""/>
        <dsp:cNvSpPr/>
      </dsp:nvSpPr>
      <dsp:spPr>
        <a:xfrm>
          <a:off x="6621" y="1509723"/>
          <a:ext cx="3028798" cy="3033224"/>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i="0" u="none" strike="noStrike" kern="1200" noProof="0" dirty="0">
              <a:latin typeface="Avenir Book"/>
            </a:rPr>
            <a:t>Establish an agency, tasked with implementing a National Suicide Prevention Strategy which doesn't replace local government frameworks</a:t>
          </a:r>
          <a:endParaRPr lang="en-US" sz="1400" kern="1200" dirty="0">
            <a:latin typeface="Avenir Book" panose="02000503020000020003" pitchFamily="2" charset="0"/>
          </a:endParaRPr>
        </a:p>
        <a:p>
          <a:pPr marL="114300" lvl="1" indent="-114300" algn="l" defTabSz="622300">
            <a:lnSpc>
              <a:spcPct val="90000"/>
            </a:lnSpc>
            <a:spcBef>
              <a:spcPct val="0"/>
            </a:spcBef>
            <a:spcAft>
              <a:spcPct val="15000"/>
            </a:spcAft>
            <a:buChar char="•"/>
          </a:pPr>
          <a:endParaRPr lang="en-US" sz="1400" kern="1200" dirty="0">
            <a:latin typeface="Avenir Book" panose="02000503020000020003" pitchFamily="2" charset="0"/>
          </a:endParaRPr>
        </a:p>
        <a:p>
          <a:pPr marL="114300" lvl="1" indent="-114300" algn="l" defTabSz="622300">
            <a:lnSpc>
              <a:spcPct val="90000"/>
            </a:lnSpc>
            <a:spcBef>
              <a:spcPct val="0"/>
            </a:spcBef>
            <a:spcAft>
              <a:spcPct val="15000"/>
            </a:spcAft>
            <a:buChar char="•"/>
          </a:pPr>
          <a:r>
            <a:rPr lang="en-US" sz="1400" b="0" i="0" u="none" strike="noStrike" kern="1200" noProof="0" dirty="0">
              <a:latin typeface="Avenir Book"/>
            </a:rPr>
            <a:t>Follow UN recommendations, and emulate successful policies of other countries </a:t>
          </a:r>
        </a:p>
        <a:p>
          <a:pPr marL="114300" lvl="1" indent="-114300" algn="l" defTabSz="622300">
            <a:lnSpc>
              <a:spcPct val="90000"/>
            </a:lnSpc>
            <a:spcBef>
              <a:spcPct val="0"/>
            </a:spcBef>
            <a:spcAft>
              <a:spcPct val="15000"/>
            </a:spcAft>
            <a:buChar char="•"/>
          </a:pPr>
          <a:endParaRPr lang="en-US" sz="1400" b="0" i="0" u="none" strike="noStrike" kern="1200" noProof="0" dirty="0">
            <a:latin typeface="Avenir Book"/>
          </a:endParaRPr>
        </a:p>
        <a:p>
          <a:pPr marL="114300" lvl="1" indent="-114300" algn="l" defTabSz="622300">
            <a:lnSpc>
              <a:spcPct val="90000"/>
            </a:lnSpc>
            <a:spcBef>
              <a:spcPct val="0"/>
            </a:spcBef>
            <a:spcAft>
              <a:spcPct val="15000"/>
            </a:spcAft>
            <a:buChar char="•"/>
          </a:pPr>
          <a:r>
            <a:rPr lang="en-US" sz="1400" b="0" i="0" u="none" strike="noStrike" kern="1200" noProof="0" dirty="0">
              <a:latin typeface="Avenir Book"/>
            </a:rPr>
            <a:t>Take advantage of online resources like </a:t>
          </a:r>
          <a:r>
            <a:rPr lang="en-US" sz="1400" b="0" i="0" u="none" strike="noStrike" kern="1200" noProof="0" dirty="0" err="1">
              <a:latin typeface="Avenir Book"/>
            </a:rPr>
            <a:t>MiNDbank</a:t>
          </a:r>
          <a:r>
            <a:rPr lang="en-US" sz="1400" b="0" i="0" u="none" strike="noStrike" kern="1200" noProof="0" dirty="0">
              <a:latin typeface="Avenir Book"/>
            </a:rPr>
            <a:t> [1]</a:t>
          </a:r>
          <a:endParaRPr lang="en-US" sz="1400" kern="1200" dirty="0">
            <a:latin typeface="Avenir Book"/>
          </a:endParaRPr>
        </a:p>
      </dsp:txBody>
      <dsp:txXfrm>
        <a:off x="6621" y="1509723"/>
        <a:ext cx="3028798" cy="3033224"/>
      </dsp:txXfrm>
    </dsp:sp>
    <dsp:sp modelId="{5FA8386F-9650-DA48-9CCE-DBD42746AD2D}">
      <dsp:nvSpPr>
        <dsp:cNvPr id="0" name=""/>
        <dsp:cNvSpPr/>
      </dsp:nvSpPr>
      <dsp:spPr>
        <a:xfrm>
          <a:off x="3463858" y="298203"/>
          <a:ext cx="3093251" cy="1211519"/>
        </a:xfrm>
        <a:prstGeom prst="rect">
          <a:avLst/>
        </a:prstGeom>
        <a:solidFill>
          <a:schemeClr val="tx1">
            <a:lumMod val="65000"/>
            <a:lumOff val="35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Book" panose="02000503020000020003" pitchFamily="2" charset="0"/>
            </a:rPr>
            <a:t>Implement Policies to Mitigate Alcohol Abuse</a:t>
          </a:r>
        </a:p>
      </dsp:txBody>
      <dsp:txXfrm>
        <a:off x="3463858" y="298203"/>
        <a:ext cx="3093251" cy="1211519"/>
      </dsp:txXfrm>
    </dsp:sp>
    <dsp:sp modelId="{7DD2B2A8-2993-A549-83CF-1FA12FAD19A6}">
      <dsp:nvSpPr>
        <dsp:cNvPr id="0" name=""/>
        <dsp:cNvSpPr/>
      </dsp:nvSpPr>
      <dsp:spPr>
        <a:xfrm>
          <a:off x="3459451" y="1509723"/>
          <a:ext cx="3102065" cy="3033224"/>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i="0" u="none" strike="noStrike" kern="1200" noProof="0" dirty="0">
              <a:latin typeface="Avenir Book"/>
            </a:rPr>
            <a:t>Increase the price of alcohol via taxation</a:t>
          </a:r>
          <a:endParaRPr lang="en-US" sz="1400" kern="1200" dirty="0">
            <a:latin typeface="Avenir Book" panose="02000503020000020003" pitchFamily="2" charset="0"/>
          </a:endParaRPr>
        </a:p>
        <a:p>
          <a:pPr marL="114300" lvl="1" indent="-114300" algn="l" defTabSz="622300">
            <a:lnSpc>
              <a:spcPct val="90000"/>
            </a:lnSpc>
            <a:spcBef>
              <a:spcPct val="0"/>
            </a:spcBef>
            <a:spcAft>
              <a:spcPct val="15000"/>
            </a:spcAft>
            <a:buChar char="•"/>
          </a:pPr>
          <a:endParaRPr lang="en-US" sz="1400" kern="1200" dirty="0">
            <a:latin typeface="Avenir Book" panose="02000503020000020003" pitchFamily="2" charset="0"/>
          </a:endParaRPr>
        </a:p>
        <a:p>
          <a:pPr marL="114300" lvl="1" indent="-114300" algn="l" defTabSz="622300">
            <a:lnSpc>
              <a:spcPct val="90000"/>
            </a:lnSpc>
            <a:spcBef>
              <a:spcPct val="0"/>
            </a:spcBef>
            <a:spcAft>
              <a:spcPct val="15000"/>
            </a:spcAft>
            <a:buChar char="•"/>
          </a:pPr>
          <a:r>
            <a:rPr lang="en-US" sz="1400" b="0" i="0" u="none" strike="noStrike" kern="1200" noProof="0" dirty="0">
              <a:latin typeface="Avenir Book"/>
            </a:rPr>
            <a:t>Enact and enforce restrictions on alcohol advertising (across multiple types of media)</a:t>
          </a:r>
        </a:p>
        <a:p>
          <a:pPr marL="114300" lvl="1" indent="-114300" algn="l" defTabSz="622300">
            <a:lnSpc>
              <a:spcPct val="90000"/>
            </a:lnSpc>
            <a:spcBef>
              <a:spcPct val="0"/>
            </a:spcBef>
            <a:spcAft>
              <a:spcPct val="15000"/>
            </a:spcAft>
            <a:buChar char="•"/>
          </a:pPr>
          <a:endParaRPr lang="en-US" sz="1400" b="0" i="0" u="none" strike="noStrike" kern="1200" noProof="0" dirty="0">
            <a:latin typeface="Avenir Book"/>
          </a:endParaRPr>
        </a:p>
        <a:p>
          <a:pPr marL="114300" lvl="1" indent="-114300" algn="l" defTabSz="622300">
            <a:lnSpc>
              <a:spcPct val="90000"/>
            </a:lnSpc>
            <a:spcBef>
              <a:spcPct val="0"/>
            </a:spcBef>
            <a:spcAft>
              <a:spcPct val="15000"/>
            </a:spcAft>
            <a:buChar char="•"/>
          </a:pPr>
          <a:r>
            <a:rPr lang="en-US" sz="1400" b="0" i="0" u="none" strike="noStrike" kern="1200" noProof="0" dirty="0">
              <a:latin typeface="Avenir Book"/>
            </a:rPr>
            <a:t>Enact and enforce restrictions on the physical availability of retailed alcohol (via reduced hours of sale)</a:t>
          </a:r>
          <a:endParaRPr lang="en-US" sz="1400" kern="1200" dirty="0">
            <a:latin typeface="Avenir Book"/>
          </a:endParaRPr>
        </a:p>
      </dsp:txBody>
      <dsp:txXfrm>
        <a:off x="3459451" y="1509723"/>
        <a:ext cx="3102065" cy="3033224"/>
      </dsp:txXfrm>
    </dsp:sp>
    <dsp:sp modelId="{C46ADB10-5E65-6947-9827-325C1FB4F270}">
      <dsp:nvSpPr>
        <dsp:cNvPr id="0" name=""/>
        <dsp:cNvSpPr/>
      </dsp:nvSpPr>
      <dsp:spPr>
        <a:xfrm>
          <a:off x="6985549" y="298203"/>
          <a:ext cx="3028798" cy="1211519"/>
        </a:xfrm>
        <a:prstGeom prst="rect">
          <a:avLst/>
        </a:prstGeom>
        <a:solidFill>
          <a:schemeClr val="tx1">
            <a:lumMod val="65000"/>
            <a:lumOff val="3500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65024" rIns="113792" bIns="65024"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venir Book" panose="02000503020000020003" pitchFamily="2" charset="0"/>
            </a:rPr>
            <a:t>Invest in Research to Uncover More About The Relationship Between Income and Suicide</a:t>
          </a:r>
        </a:p>
      </dsp:txBody>
      <dsp:txXfrm>
        <a:off x="6985549" y="298203"/>
        <a:ext cx="3028798" cy="1211519"/>
      </dsp:txXfrm>
    </dsp:sp>
    <dsp:sp modelId="{10415843-A98B-414A-8A02-9C16249CD785}">
      <dsp:nvSpPr>
        <dsp:cNvPr id="0" name=""/>
        <dsp:cNvSpPr/>
      </dsp:nvSpPr>
      <dsp:spPr>
        <a:xfrm>
          <a:off x="6985549" y="1509723"/>
          <a:ext cx="3028798" cy="3033224"/>
        </a:xfrm>
        <a:prstGeom prst="rect">
          <a:avLst/>
        </a:prstGeom>
        <a:solidFill>
          <a:schemeClr val="accent3">
            <a:alpha val="90000"/>
            <a:tint val="40000"/>
            <a:hueOff val="0"/>
            <a:satOff val="0"/>
            <a:lumOff val="0"/>
            <a:alphaOff val="0"/>
          </a:schemeClr>
        </a:solidFill>
        <a:ln w="12700" cap="flat" cmpd="sng" algn="ctr">
          <a:solidFill>
            <a:schemeClr val="accent3">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i="0" u="none" strike="noStrike" kern="1200" noProof="0" dirty="0">
              <a:latin typeface="Avenir Book"/>
            </a:rPr>
            <a:t>Invest in research to better understand potential relationships between income instability, income protection and suicide at the individual level</a:t>
          </a:r>
          <a:endParaRPr lang="en-US" sz="1400" kern="1200" dirty="0">
            <a:latin typeface="Avenir Book" panose="02000503020000020003" pitchFamily="2" charset="0"/>
          </a:endParaRPr>
        </a:p>
        <a:p>
          <a:pPr marL="114300" lvl="1" indent="-114300" algn="l" defTabSz="622300">
            <a:lnSpc>
              <a:spcPct val="90000"/>
            </a:lnSpc>
            <a:spcBef>
              <a:spcPct val="0"/>
            </a:spcBef>
            <a:spcAft>
              <a:spcPct val="15000"/>
            </a:spcAft>
            <a:buChar char="•"/>
          </a:pPr>
          <a:endParaRPr lang="en-US" sz="1400" kern="1200" dirty="0">
            <a:latin typeface="Avenir Book" panose="02000503020000020003" pitchFamily="2" charset="0"/>
          </a:endParaRPr>
        </a:p>
        <a:p>
          <a:pPr marL="114300" lvl="1" indent="-114300" algn="l" defTabSz="622300">
            <a:lnSpc>
              <a:spcPct val="90000"/>
            </a:lnSpc>
            <a:spcBef>
              <a:spcPct val="0"/>
            </a:spcBef>
            <a:spcAft>
              <a:spcPct val="15000"/>
            </a:spcAft>
            <a:buChar char="•"/>
          </a:pPr>
          <a:r>
            <a:rPr lang="en-US" sz="1400" b="0" i="0" u="none" strike="noStrike" kern="1200" noProof="0" dirty="0">
              <a:latin typeface="Avenir Book"/>
            </a:rPr>
            <a:t>Pursue measures aimed at poverty reduction and unemployment benefits to support economic well-being</a:t>
          </a:r>
        </a:p>
        <a:p>
          <a:pPr marL="114300" lvl="1" indent="-114300" algn="l" defTabSz="622300">
            <a:lnSpc>
              <a:spcPct val="90000"/>
            </a:lnSpc>
            <a:spcBef>
              <a:spcPct val="0"/>
            </a:spcBef>
            <a:spcAft>
              <a:spcPct val="15000"/>
            </a:spcAft>
            <a:buChar char="•"/>
          </a:pPr>
          <a:endParaRPr lang="en-US" sz="1400" b="0" i="0" u="none" strike="noStrike" kern="1200" noProof="0" dirty="0">
            <a:latin typeface="Avenir Book"/>
          </a:endParaRPr>
        </a:p>
      </dsp:txBody>
      <dsp:txXfrm>
        <a:off x="6985549" y="1509723"/>
        <a:ext cx="3028798" cy="3033224"/>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png>
</file>

<file path=ppt/media/image3.jpeg>
</file>

<file path=ppt/media/image30.png>
</file>

<file path=ppt/media/image4.jpe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44D6BF-B9BD-4338-90A3-91B6768E1A15}" type="datetimeFigureOut">
              <a:rPr lang="en-US" smtClean="0"/>
              <a:t>4/13/20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B17D78-F1C7-4592-8843-493934A58F74}" type="slidenum">
              <a:rPr lang="en-US" smtClean="0"/>
              <a:t>‹#›</a:t>
            </a:fld>
            <a:endParaRPr lang="en-US"/>
          </a:p>
        </p:txBody>
      </p:sp>
    </p:spTree>
    <p:extLst>
      <p:ext uri="{BB962C8B-B14F-4D97-AF65-F5344CB8AC3E}">
        <p14:creationId xmlns:p14="http://schemas.microsoft.com/office/powerpoint/2010/main" val="3478623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forbes.com/sites/niallmccarthy/2019/05/09/where-global-alcohol-consumption-is-rising-falling-infographic" TargetMode="External"/><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cbi.nlm.nih.gov/pmc/articles/PMC4222167/"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www.canada.ca/en/public-health/services/publications/healthy-living/suicide-prevention-framework.html"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who.int/data/gho/data/indicators/indicator-details/GHO/current-health-expenditure-(che)-as-percentage-of-gross-domestic-product-(gdp)-(-)"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www.who.int/gho/mental_health/human_resources/psychiatrists_nurses/en/"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who.int/mental_health/mindbank/en/"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ncbi.nlm.nih.gov/pmc/articles/PMC1642767/" TargetMode="External"/><Relationship Id="rId2" Type="http://schemas.openxmlformats.org/officeDocument/2006/relationships/slide" Target="../slides/slide35.xml"/><Relationship Id="rId1" Type="http://schemas.openxmlformats.org/officeDocument/2006/relationships/notesMaster" Target="../notesMasters/notesMaster1.xml"/><Relationship Id="rId5" Type="http://schemas.openxmlformats.org/officeDocument/2006/relationships/hyperlink" Target="https://qz.com/403307/russia-is-quite-literally-drinking-itself-to-death/" TargetMode="External"/><Relationship Id="rId4" Type="http://schemas.openxmlformats.org/officeDocument/2006/relationships/hyperlink" Target="https://www.themoscowtimes.com/2014/11/10/vodka-is-putins-worst-enemy-a41180"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Suicide_in_Switzerland" TargetMode="External"/><Relationship Id="rId2" Type="http://schemas.openxmlformats.org/officeDocument/2006/relationships/slide" Target="../slides/slide45.xml"/><Relationship Id="rId1" Type="http://schemas.openxmlformats.org/officeDocument/2006/relationships/notesMaster" Target="../notesMasters/notesMaster1.xml"/><Relationship Id="rId6" Type="http://schemas.openxmlformats.org/officeDocument/2006/relationships/hyperlink" Target="https://en.wikipedia.org/wiki/Riksdag" TargetMode="External"/><Relationship Id="rId5" Type="http://schemas.openxmlformats.org/officeDocument/2006/relationships/hyperlink" Target="https://en.wikipedia.org/wiki/Sweden" TargetMode="External"/><Relationship Id="rId4" Type="http://schemas.openxmlformats.org/officeDocument/2006/relationships/hyperlink" Target="https://en.wikipedia.org/wiki/Switzerland"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who.int/health_financing/topics/resource-tracking/ghed-update/en/" TargetMode="External"/><Relationship Id="rId2" Type="http://schemas.openxmlformats.org/officeDocument/2006/relationships/slide" Target="../slides/slide46.xml"/><Relationship Id="rId1" Type="http://schemas.openxmlformats.org/officeDocument/2006/relationships/notesMaster" Target="../notesMasters/notesMaster1.xml"/><Relationship Id="rId6" Type="http://schemas.openxmlformats.org/officeDocument/2006/relationships/hyperlink" Target="https://journals.sagepub.com/doi/pdf/10.1177/070674371005500406" TargetMode="External"/><Relationship Id="rId5" Type="http://schemas.openxmlformats.org/officeDocument/2006/relationships/hyperlink" Target="https://www.who.int/gho/health_financing/health_expenditure/en/" TargetMode="External"/><Relationship Id="rId4" Type="http://schemas.openxmlformats.org/officeDocument/2006/relationships/hyperlink" Target="https://datacatalog.worldbank.org/current-health-expenditure-gdp" TargetMode="Externa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apps.who.int/iris/rest/bitstreams/1174021/retrieve" TargetMode="External"/><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who.int/substance_abuse/publications/global_alcohol_report/en/" TargetMode="External"/><Relationship Id="rId2" Type="http://schemas.openxmlformats.org/officeDocument/2006/relationships/slide" Target="../slides/slide49.xml"/><Relationship Id="rId1" Type="http://schemas.openxmlformats.org/officeDocument/2006/relationships/notesMaster" Target="../notesMasters/notesMaster1.xml"/><Relationship Id="rId5" Type="http://schemas.openxmlformats.org/officeDocument/2006/relationships/hyperlink" Target="https://www.ncbi.nlm.nih.gov/pmc/articles/PMC5340592/" TargetMode="External"/><Relationship Id="rId4" Type="http://schemas.openxmlformats.org/officeDocument/2006/relationships/hyperlink" Target="https://www.ncbi.nlm.nih.gov/pmc/articles/PMC4439031/"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6B17D78-F1C7-4592-8843-493934A58F74}" type="slidenum">
              <a:rPr lang="en-US" smtClean="0"/>
              <a:t>3</a:t>
            </a:fld>
            <a:endParaRPr lang="en-US"/>
          </a:p>
        </p:txBody>
      </p:sp>
    </p:spTree>
    <p:extLst>
      <p:ext uri="{BB962C8B-B14F-4D97-AF65-F5344CB8AC3E}">
        <p14:creationId xmlns:p14="http://schemas.microsoft.com/office/powerpoint/2010/main" val="2450902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“Where Global Alcohol Consumption Is Rising and Falling”,</a:t>
            </a:r>
          </a:p>
          <a:p>
            <a:r>
              <a:rPr lang="en-US" u="sng">
                <a:hlinkClick r:id="rId3"/>
              </a:rPr>
              <a:t>https://www.forbes.com/sites/niallmccarthy/2019/05/09/where-global-alcohol-consumption-is-rising-falling-infographic</a:t>
            </a:r>
            <a:r>
              <a:rPr lang="en-US"/>
              <a:t>. Accessed 6 Apr. 2020.</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56B17D78-F1C7-4592-8843-493934A58F74}" type="slidenum">
              <a:rPr lang="en-US" smtClean="0"/>
              <a:t>50</a:t>
            </a:fld>
            <a:endParaRPr lang="en-US"/>
          </a:p>
        </p:txBody>
      </p:sp>
    </p:spTree>
    <p:extLst>
      <p:ext uri="{BB962C8B-B14F-4D97-AF65-F5344CB8AC3E}">
        <p14:creationId xmlns:p14="http://schemas.microsoft.com/office/powerpoint/2010/main" val="1885994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“Does suicide always indicate a mental illness?”, </a:t>
            </a:r>
            <a:r>
              <a:rPr lang="en-US" err="1"/>
              <a:t>Sanati</a:t>
            </a:r>
            <a:r>
              <a:rPr lang="en-US"/>
              <a:t>, A 2009,</a:t>
            </a:r>
          </a:p>
          <a:p>
            <a:r>
              <a:rPr lang="en-US" u="sng">
                <a:hlinkClick r:id="rId3"/>
              </a:rPr>
              <a:t>https://www.ncbi.nlm.nih.gov/pmc/articles/PMC4222167/</a:t>
            </a:r>
            <a:r>
              <a:rPr lang="en-US"/>
              <a:t>. Accessed 12 Apr. 2020.</a:t>
            </a:r>
            <a:endParaRPr lang="en-US">
              <a:cs typeface="Calibri"/>
            </a:endParaRPr>
          </a:p>
          <a:p>
            <a:endParaRPr lang="en-US">
              <a:cs typeface="Calibri"/>
            </a:endParaRPr>
          </a:p>
          <a:p>
            <a:r>
              <a:rPr lang="en-US"/>
              <a:t>[2] “Suicide Prevention Framework” </a:t>
            </a:r>
            <a:endParaRPr lang="en-US">
              <a:cs typeface="Calibri"/>
            </a:endParaRPr>
          </a:p>
          <a:p>
            <a:r>
              <a:rPr lang="en-US">
                <a:hlinkClick r:id="rId4"/>
              </a:rPr>
              <a:t>https://www.canada.ca/en/public-health/services/publications/healthy-living/suicide-prevention-framework.html</a:t>
            </a:r>
            <a:r>
              <a:rPr lang="en-US"/>
              <a:t>. </a:t>
            </a:r>
            <a:endParaRPr lang="en-US">
              <a:cs typeface="Calibri"/>
            </a:endParaRPr>
          </a:p>
          <a:p>
            <a:r>
              <a:rPr lang="en-US"/>
              <a:t>Accessed 12 Apr. 2020 </a:t>
            </a:r>
          </a:p>
        </p:txBody>
      </p:sp>
      <p:sp>
        <p:nvSpPr>
          <p:cNvPr id="4" name="Slide Number Placeholder 3"/>
          <p:cNvSpPr>
            <a:spLocks noGrp="1"/>
          </p:cNvSpPr>
          <p:nvPr>
            <p:ph type="sldNum" sz="quarter" idx="5"/>
          </p:nvPr>
        </p:nvSpPr>
        <p:spPr/>
        <p:txBody>
          <a:bodyPr/>
          <a:lstStyle/>
          <a:p>
            <a:fld id="{56B17D78-F1C7-4592-8843-493934A58F74}" type="slidenum">
              <a:rPr lang="en-US" smtClean="0"/>
              <a:t>7</a:t>
            </a:fld>
            <a:endParaRPr lang="en-US"/>
          </a:p>
        </p:txBody>
      </p:sp>
    </p:spTree>
    <p:extLst>
      <p:ext uri="{BB962C8B-B14F-4D97-AF65-F5344CB8AC3E}">
        <p14:creationId xmlns:p14="http://schemas.microsoft.com/office/powerpoint/2010/main" val="3222738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[x1]</a:t>
            </a:r>
            <a:r>
              <a:rPr lang="en-US" sz="1200" kern="1200">
                <a:solidFill>
                  <a:schemeClr val="tx1"/>
                </a:solidFill>
                <a:effectLst/>
                <a:latin typeface="+mn-lt"/>
                <a:ea typeface="+mn-ea"/>
                <a:cs typeface="+mn-cs"/>
              </a:rPr>
              <a:t> </a:t>
            </a:r>
            <a:r>
              <a:rPr lang="en-US">
                <a:hlinkClick r:id="rId3"/>
              </a:rPr>
              <a:t>https://www.who.int/data/gho/data/indicators/indicator-details/GHO/current-health-expenditure-(che)-as-percentage-of-gross-domestic-product-(gdp)-(-)</a:t>
            </a:r>
            <a:endParaRPr lang="en-US" sz="1200" kern="1200">
              <a:solidFill>
                <a:schemeClr val="tx1"/>
              </a:solidFill>
              <a:effectLst/>
              <a:latin typeface="+mn-lt"/>
              <a:ea typeface="+mn-ea"/>
              <a:cs typeface="+mn-cs"/>
            </a:endParaRPr>
          </a:p>
          <a:p>
            <a:endParaRPr lang="en-US"/>
          </a:p>
          <a:p>
            <a:r>
              <a:rPr lang="en-US"/>
              <a:t>[x6]</a:t>
            </a:r>
            <a:r>
              <a:rPr lang="en-US" sz="1200" u="sng" kern="1200">
                <a:solidFill>
                  <a:schemeClr val="tx1"/>
                </a:solidFill>
                <a:effectLst/>
                <a:latin typeface="+mn-lt"/>
                <a:ea typeface="+mn-ea"/>
                <a:cs typeface="+mn-cs"/>
                <a:hlinkClick r:id="rId4"/>
              </a:rPr>
              <a:t> https://www.who.int/gho/mental_health/human_resources/psychiatrists_nurses/en/</a:t>
            </a:r>
            <a:endParaRPr lang="en-US"/>
          </a:p>
        </p:txBody>
      </p:sp>
      <p:sp>
        <p:nvSpPr>
          <p:cNvPr id="4" name="Slide Number Placeholder 3"/>
          <p:cNvSpPr>
            <a:spLocks noGrp="1"/>
          </p:cNvSpPr>
          <p:nvPr>
            <p:ph type="sldNum" sz="quarter" idx="5"/>
          </p:nvPr>
        </p:nvSpPr>
        <p:spPr/>
        <p:txBody>
          <a:bodyPr/>
          <a:lstStyle/>
          <a:p>
            <a:fld id="{56B17D78-F1C7-4592-8843-493934A58F74}" type="slidenum">
              <a:rPr lang="en-US" smtClean="0"/>
              <a:t>14</a:t>
            </a:fld>
            <a:endParaRPr lang="en-US"/>
          </a:p>
        </p:txBody>
      </p:sp>
    </p:spTree>
    <p:extLst>
      <p:ext uri="{BB962C8B-B14F-4D97-AF65-F5344CB8AC3E}">
        <p14:creationId xmlns:p14="http://schemas.microsoft.com/office/powerpoint/2010/main" val="3624115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a:t>
            </a:r>
            <a:r>
              <a:rPr lang="en-US">
                <a:hlinkClick r:id="rId3"/>
              </a:rPr>
              <a:t>https://www.who.int/mental_health/mindbank/en/</a:t>
            </a:r>
            <a:endParaRPr lang="en-US"/>
          </a:p>
        </p:txBody>
      </p:sp>
      <p:sp>
        <p:nvSpPr>
          <p:cNvPr id="4" name="Slide Number Placeholder 3"/>
          <p:cNvSpPr>
            <a:spLocks noGrp="1"/>
          </p:cNvSpPr>
          <p:nvPr>
            <p:ph type="sldNum" sz="quarter" idx="5"/>
          </p:nvPr>
        </p:nvSpPr>
        <p:spPr/>
        <p:txBody>
          <a:bodyPr/>
          <a:lstStyle/>
          <a:p>
            <a:fld id="{56B17D78-F1C7-4592-8843-493934A58F74}" type="slidenum">
              <a:rPr lang="en-US" smtClean="0"/>
              <a:t>27</a:t>
            </a:fld>
            <a:endParaRPr lang="en-US"/>
          </a:p>
        </p:txBody>
      </p:sp>
    </p:spTree>
    <p:extLst>
      <p:ext uri="{BB962C8B-B14F-4D97-AF65-F5344CB8AC3E}">
        <p14:creationId xmlns:p14="http://schemas.microsoft.com/office/powerpoint/2010/main" val="3280032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Pridemore WA. “Heavy drinking and Suicide in Russia”. Soc Forces. 2006;85:413–30.</a:t>
            </a:r>
          </a:p>
          <a:p>
            <a:r>
              <a:rPr lang="en-US" u="sng">
                <a:hlinkClick r:id="rId3"/>
              </a:rPr>
              <a:t>https://www.ncbi.nlm.nih.gov/pmc/articles/PMC1642767/</a:t>
            </a:r>
            <a:r>
              <a:rPr lang="en-US"/>
              <a:t>. Accessed 11 Apr. 2020.</a:t>
            </a:r>
            <a:endParaRPr lang="en-US">
              <a:cs typeface="Calibri"/>
            </a:endParaRPr>
          </a:p>
          <a:p>
            <a:r>
              <a:rPr lang="en-US"/>
              <a:t> </a:t>
            </a:r>
            <a:endParaRPr lang="en-US">
              <a:cs typeface="Calibri"/>
            </a:endParaRPr>
          </a:p>
          <a:p>
            <a:r>
              <a:rPr lang="en-US"/>
              <a:t>[2] </a:t>
            </a:r>
            <a:r>
              <a:rPr lang="en-US" err="1"/>
              <a:t>Chelala</a:t>
            </a:r>
            <a:r>
              <a:rPr lang="en-US"/>
              <a:t> C. “Vodka is Putin’s worst enemy” 10 Nov. 2014,</a:t>
            </a:r>
            <a:endParaRPr lang="en-US">
              <a:cs typeface="Calibri"/>
            </a:endParaRPr>
          </a:p>
          <a:p>
            <a:r>
              <a:rPr lang="en-US" u="sng">
                <a:hlinkClick r:id="rId4"/>
              </a:rPr>
              <a:t>https://www.themoscowtimes.com/2014/11/10/vodka-is-putins-worst-enemy-a41180</a:t>
            </a:r>
            <a:r>
              <a:rPr lang="en-US"/>
              <a:t>. Accessed 11 Apr. 2020</a:t>
            </a:r>
            <a:endParaRPr lang="en-US">
              <a:cs typeface="Calibri"/>
            </a:endParaRPr>
          </a:p>
          <a:p>
            <a:r>
              <a:rPr lang="en-US"/>
              <a:t>[3] Phillips, M. “Russia is quite literally drinking itself to death” 13 May. 2015,</a:t>
            </a:r>
            <a:endParaRPr lang="en-US">
              <a:cs typeface="Calibri"/>
            </a:endParaRPr>
          </a:p>
          <a:p>
            <a:r>
              <a:rPr lang="en-US" u="sng">
                <a:hlinkClick r:id="rId5"/>
              </a:rPr>
              <a:t>https://qz.com/403307/russia-is-quite-literally-drinking-itself-to-death/</a:t>
            </a:r>
            <a:r>
              <a:rPr lang="en-US"/>
              <a:t>. Accessed 11 Apr. 2020</a:t>
            </a:r>
            <a:endParaRPr lang="en-US">
              <a:cs typeface="Calibri"/>
            </a:endParaRPr>
          </a:p>
          <a:p>
            <a:r>
              <a:rPr lang="en-US"/>
              <a:t> </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56B17D78-F1C7-4592-8843-493934A58F74}" type="slidenum">
              <a:rPr lang="en-US" smtClean="0"/>
              <a:t>35</a:t>
            </a:fld>
            <a:endParaRPr lang="en-US"/>
          </a:p>
        </p:txBody>
      </p:sp>
    </p:spTree>
    <p:extLst>
      <p:ext uri="{BB962C8B-B14F-4D97-AF65-F5344CB8AC3E}">
        <p14:creationId xmlns:p14="http://schemas.microsoft.com/office/powerpoint/2010/main" val="3525550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[4] </a:t>
            </a:r>
            <a:r>
              <a:rPr lang="en-US">
                <a:hlinkClick r:id="rId3"/>
              </a:rPr>
              <a:t>https://en.wikipedia.org/wiki/Suicide_in_Switzerland</a:t>
            </a:r>
            <a:endParaRPr lang="en-US"/>
          </a:p>
          <a:p>
            <a:r>
              <a:rPr lang="en-US"/>
              <a:t>[5] </a:t>
            </a:r>
            <a:r>
              <a:rPr lang="en-US">
                <a:hlinkClick r:id="rId4"/>
              </a:rPr>
              <a:t>https://en.wikipedia.org/wiki/Switzerland</a:t>
            </a:r>
            <a:endParaRPr lang="en-US"/>
          </a:p>
          <a:p>
            <a:r>
              <a:rPr lang="en-US"/>
              <a:t>[6] </a:t>
            </a:r>
            <a:r>
              <a:rPr lang="en-US">
                <a:hlinkClick r:id="rId5"/>
              </a:rPr>
              <a:t>https://en.wikipedia.org/wiki/Sweden</a:t>
            </a:r>
            <a:endParaRPr lang="en-US"/>
          </a:p>
          <a:p>
            <a:r>
              <a:rPr lang="en-US"/>
              <a:t>[7] </a:t>
            </a:r>
            <a:r>
              <a:rPr lang="en-US">
                <a:hlinkClick r:id="rId6"/>
              </a:rPr>
              <a:t>https://en.wikipedia.org/wiki/Riksdag</a:t>
            </a:r>
            <a:endParaRPr lang="en-US"/>
          </a:p>
          <a:p>
            <a:r>
              <a:rPr lang="en-US"/>
              <a:t> </a:t>
            </a:r>
            <a:endParaRPr lang="en-US">
              <a:cs typeface="Calibri"/>
            </a:endParaRPr>
          </a:p>
        </p:txBody>
      </p:sp>
      <p:sp>
        <p:nvSpPr>
          <p:cNvPr id="4" name="Slide Number Placeholder 3"/>
          <p:cNvSpPr>
            <a:spLocks noGrp="1"/>
          </p:cNvSpPr>
          <p:nvPr>
            <p:ph type="sldNum" sz="quarter" idx="5"/>
          </p:nvPr>
        </p:nvSpPr>
        <p:spPr/>
        <p:txBody>
          <a:bodyPr/>
          <a:lstStyle/>
          <a:p>
            <a:fld id="{56B17D78-F1C7-4592-8843-493934A58F74}" type="slidenum">
              <a:rPr lang="en-US" smtClean="0"/>
              <a:t>45</a:t>
            </a:fld>
            <a:endParaRPr lang="en-US"/>
          </a:p>
        </p:txBody>
      </p:sp>
    </p:spTree>
    <p:extLst>
      <p:ext uri="{BB962C8B-B14F-4D97-AF65-F5344CB8AC3E}">
        <p14:creationId xmlns:p14="http://schemas.microsoft.com/office/powerpoint/2010/main" val="316450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[1] </a:t>
            </a:r>
            <a:r>
              <a:rPr lang="en-US" sz="1200" u="sng" kern="1200">
                <a:solidFill>
                  <a:schemeClr val="tx1"/>
                </a:solidFill>
                <a:effectLst/>
                <a:latin typeface="+mn-lt"/>
                <a:ea typeface="+mn-ea"/>
                <a:cs typeface="+mn-cs"/>
                <a:hlinkClick r:id="rId3"/>
              </a:rPr>
              <a:t>https://www.who.int/health_financing/topics/resource-tracking/ghed-update/en/</a:t>
            </a:r>
            <a:endParaRPr 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[2] </a:t>
            </a:r>
            <a:r>
              <a:rPr lang="en-US" sz="1200" u="sng" kern="1200">
                <a:solidFill>
                  <a:schemeClr val="tx1"/>
                </a:solidFill>
                <a:effectLst/>
                <a:latin typeface="+mn-lt"/>
                <a:ea typeface="+mn-ea"/>
                <a:cs typeface="+mn-cs"/>
                <a:hlinkClick r:id="rId4"/>
              </a:rPr>
              <a:t>https://datacatalog.worldbank.org/current-health-expenditure-gdp</a:t>
            </a:r>
            <a:endParaRPr 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[3] </a:t>
            </a:r>
            <a:r>
              <a:rPr lang="en-US" sz="1200" kern="1200">
                <a:solidFill>
                  <a:schemeClr val="tx1"/>
                </a:solidFill>
                <a:effectLst/>
                <a:latin typeface="+mn-lt"/>
                <a:ea typeface="+mn-ea"/>
                <a:cs typeface="+mn-cs"/>
                <a:hlinkClick r:id="rId5"/>
              </a:rPr>
              <a:t>https://www.who.int/gho/health_financing/health_expenditure/en/</a:t>
            </a:r>
            <a:endParaRPr lang="en-US" sz="120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t>[4]</a:t>
            </a:r>
            <a:r>
              <a:rPr lang="en-US" sz="1200" kern="1200">
                <a:solidFill>
                  <a:schemeClr val="tx1"/>
                </a:solidFill>
                <a:effectLst/>
                <a:latin typeface="+mn-lt"/>
                <a:ea typeface="+mn-ea"/>
                <a:cs typeface="+mn-cs"/>
                <a:hlinkClick r:id="rId6"/>
              </a:rPr>
              <a:t> https://journals.sagepub.com/doi/pdf/10.1177/070674371005500406</a:t>
            </a:r>
            <a:endParaRPr lang="en-US" sz="1200" kern="1200">
              <a:solidFill>
                <a:schemeClr val="tx1"/>
              </a:solidFill>
              <a:effectLst/>
              <a:latin typeface="+mn-lt"/>
              <a:ea typeface="+mn-ea"/>
              <a:cs typeface="+mn-cs"/>
            </a:endParaRPr>
          </a:p>
          <a:p>
            <a:endParaRPr lang="en-US"/>
          </a:p>
        </p:txBody>
      </p:sp>
      <p:sp>
        <p:nvSpPr>
          <p:cNvPr id="4" name="Slide Number Placeholder 3"/>
          <p:cNvSpPr>
            <a:spLocks noGrp="1"/>
          </p:cNvSpPr>
          <p:nvPr>
            <p:ph type="sldNum" sz="quarter" idx="5"/>
          </p:nvPr>
        </p:nvSpPr>
        <p:spPr/>
        <p:txBody>
          <a:bodyPr/>
          <a:lstStyle/>
          <a:p>
            <a:fld id="{56B17D78-F1C7-4592-8843-493934A58F74}" type="slidenum">
              <a:rPr lang="en-US" smtClean="0"/>
              <a:t>46</a:t>
            </a:fld>
            <a:endParaRPr lang="en-US"/>
          </a:p>
        </p:txBody>
      </p:sp>
    </p:spTree>
    <p:extLst>
      <p:ext uri="{BB962C8B-B14F-4D97-AF65-F5344CB8AC3E}">
        <p14:creationId xmlns:p14="http://schemas.microsoft.com/office/powerpoint/2010/main" val="34488244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[1] </a:t>
            </a:r>
            <a:r>
              <a:rPr lang="en-US" sz="1200" u="sng" kern="1200">
                <a:solidFill>
                  <a:schemeClr val="tx1"/>
                </a:solidFill>
                <a:effectLst/>
                <a:latin typeface="+mn-lt"/>
                <a:ea typeface="+mn-ea"/>
                <a:cs typeface="+mn-cs"/>
                <a:hlinkClick r:id="rId3"/>
              </a:rPr>
              <a:t>https://apps.who.int/iris/rest/bitstreams/1174021/retrieve</a:t>
            </a:r>
            <a:endParaRPr lang="en-US"/>
          </a:p>
        </p:txBody>
      </p:sp>
      <p:sp>
        <p:nvSpPr>
          <p:cNvPr id="4" name="Slide Number Placeholder 3"/>
          <p:cNvSpPr>
            <a:spLocks noGrp="1"/>
          </p:cNvSpPr>
          <p:nvPr>
            <p:ph type="sldNum" sz="quarter" idx="5"/>
          </p:nvPr>
        </p:nvSpPr>
        <p:spPr/>
        <p:txBody>
          <a:bodyPr/>
          <a:lstStyle/>
          <a:p>
            <a:fld id="{56B17D78-F1C7-4592-8843-493934A58F74}" type="slidenum">
              <a:rPr lang="en-US" smtClean="0"/>
              <a:t>47</a:t>
            </a:fld>
            <a:endParaRPr lang="en-US"/>
          </a:p>
        </p:txBody>
      </p:sp>
    </p:spTree>
    <p:extLst>
      <p:ext uri="{BB962C8B-B14F-4D97-AF65-F5344CB8AC3E}">
        <p14:creationId xmlns:p14="http://schemas.microsoft.com/office/powerpoint/2010/main" val="26537357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  "WHO | Global status report on alcohol and health 2018 - World ...." 21 Sep. 2018, </a:t>
            </a:r>
          </a:p>
          <a:p>
            <a:r>
              <a:rPr lang="en-US" u="sng">
                <a:hlinkClick r:id="rId3"/>
              </a:rPr>
              <a:t>https://www.who.int/substance_abuse/publications/global_alcohol_report/en/</a:t>
            </a:r>
            <a:r>
              <a:rPr lang="en-US"/>
              <a:t>. Accessed 5 Apr. 2020.</a:t>
            </a:r>
            <a:endParaRPr lang="en-US">
              <a:cs typeface="Calibri"/>
            </a:endParaRPr>
          </a:p>
          <a:p>
            <a:r>
              <a:rPr lang="en-US"/>
              <a:t>[2] "Alcohol-Related Risk of Suicidal Ideation, Suicide Attempt ...." 20 May. 2015, </a:t>
            </a:r>
            <a:endParaRPr lang="en-US">
              <a:cs typeface="Calibri"/>
            </a:endParaRPr>
          </a:p>
          <a:p>
            <a:r>
              <a:rPr lang="en-US" u="sng">
                <a:hlinkClick r:id="rId4"/>
              </a:rPr>
              <a:t>https://www.ncbi.nlm.nih.gov/pmc/articles/PMC4439031/</a:t>
            </a:r>
            <a:r>
              <a:rPr lang="en-US"/>
              <a:t>. Accessed 5 Apr. 2020.</a:t>
            </a:r>
            <a:endParaRPr lang="en-US">
              <a:cs typeface="Calibri"/>
            </a:endParaRPr>
          </a:p>
          <a:p>
            <a:r>
              <a:rPr lang="en-US"/>
              <a:t>[3] "A meta-analysis of acute use of alcohol and the risk of suicide ...." 8 Dec. 2016, </a:t>
            </a:r>
            <a:endParaRPr lang="en-US">
              <a:cs typeface="Calibri"/>
            </a:endParaRPr>
          </a:p>
          <a:p>
            <a:r>
              <a:rPr lang="en-US" u="sng">
                <a:hlinkClick r:id="rId5"/>
              </a:rPr>
              <a:t>https://www.ncbi.nlm.nih.gov/pmc/articles/PMC5340592/</a:t>
            </a:r>
            <a:r>
              <a:rPr lang="en-US"/>
              <a:t>. Accessed 5 Apr. 2020. </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56B17D78-F1C7-4592-8843-493934A58F74}" type="slidenum">
              <a:rPr lang="en-US" smtClean="0"/>
              <a:t>49</a:t>
            </a:fld>
            <a:endParaRPr lang="en-US"/>
          </a:p>
        </p:txBody>
      </p:sp>
    </p:spTree>
    <p:extLst>
      <p:ext uri="{BB962C8B-B14F-4D97-AF65-F5344CB8AC3E}">
        <p14:creationId xmlns:p14="http://schemas.microsoft.com/office/powerpoint/2010/main" val="5347199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6C2F0-EE9C-DE40-B398-E01A43DDAB71}"/>
              </a:ext>
            </a:extLst>
          </p:cNvPr>
          <p:cNvSpPr>
            <a:spLocks noGrp="1"/>
          </p:cNvSpPr>
          <p:nvPr>
            <p:ph type="ctrTitle"/>
          </p:nvPr>
        </p:nvSpPr>
        <p:spPr>
          <a:xfrm>
            <a:off x="1524000" y="1122363"/>
            <a:ext cx="9144000" cy="2387600"/>
          </a:xfrm>
        </p:spPr>
        <p:txBody>
          <a:bodyPr anchor="b"/>
          <a:lstStyle>
            <a:lvl1pPr algn="ctr">
              <a:defRPr sz="6000">
                <a:solidFill>
                  <a:schemeClr val="bg1"/>
                </a:solidFill>
                <a:latin typeface="Avenir Book" panose="02000503020000020003" pitchFamily="2" charset="0"/>
              </a:defRPr>
            </a:lvl1pPr>
          </a:lstStyle>
          <a:p>
            <a:r>
              <a:rPr lang="en-US"/>
              <a:t>Click to edit Master title style</a:t>
            </a:r>
          </a:p>
        </p:txBody>
      </p:sp>
      <p:sp>
        <p:nvSpPr>
          <p:cNvPr id="3" name="Subtitle 2">
            <a:extLst>
              <a:ext uri="{FF2B5EF4-FFF2-40B4-BE49-F238E27FC236}">
                <a16:creationId xmlns:a16="http://schemas.microsoft.com/office/drawing/2014/main" id="{4CE5D8B2-DC87-C44D-9FC5-70CEE8A7E741}"/>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latin typeface="Avenir Book" panose="02000503020000020003"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D797DA1-B48E-4644-940A-84D0BF6DCC08}"/>
              </a:ext>
            </a:extLst>
          </p:cNvPr>
          <p:cNvSpPr>
            <a:spLocks noGrp="1"/>
          </p:cNvSpPr>
          <p:nvPr>
            <p:ph type="dt" sz="half" idx="10"/>
          </p:nvPr>
        </p:nvSpPr>
        <p:spPr/>
        <p:txBody>
          <a:bodyPr/>
          <a:lstStyle>
            <a:lvl1pPr>
              <a:defRPr>
                <a:solidFill>
                  <a:schemeClr val="bg1"/>
                </a:solidFill>
                <a:latin typeface="Avenir Book" panose="02000503020000020003" pitchFamily="2" charset="0"/>
              </a:defRPr>
            </a:lvl1pPr>
          </a:lstStyle>
          <a:p>
            <a:fld id="{C483B56C-C6F5-6448-B7FB-A267AB361415}" type="datetime1">
              <a:rPr lang="en-US" smtClean="0"/>
              <a:t>4/13/20</a:t>
            </a:fld>
            <a:endParaRPr lang="en-US"/>
          </a:p>
        </p:txBody>
      </p:sp>
      <p:sp>
        <p:nvSpPr>
          <p:cNvPr id="5" name="Footer Placeholder 4">
            <a:extLst>
              <a:ext uri="{FF2B5EF4-FFF2-40B4-BE49-F238E27FC236}">
                <a16:creationId xmlns:a16="http://schemas.microsoft.com/office/drawing/2014/main" id="{D67EE3A0-096E-EC4B-B956-3D301A74F6C7}"/>
              </a:ext>
            </a:extLst>
          </p:cNvPr>
          <p:cNvSpPr>
            <a:spLocks noGrp="1"/>
          </p:cNvSpPr>
          <p:nvPr>
            <p:ph type="ftr" sz="quarter" idx="11"/>
          </p:nvPr>
        </p:nvSpPr>
        <p:spPr/>
        <p:txBody>
          <a:bodyPr/>
          <a:lstStyle>
            <a:lvl1pPr>
              <a:defRPr>
                <a:solidFill>
                  <a:schemeClr val="bg1"/>
                </a:solidFill>
                <a:latin typeface="Avenir Book" panose="02000503020000020003" pitchFamily="2" charset="0"/>
              </a:defRPr>
            </a:lvl1pPr>
          </a:lstStyle>
          <a:p>
            <a:endParaRPr lang="en-US"/>
          </a:p>
        </p:txBody>
      </p:sp>
      <p:sp>
        <p:nvSpPr>
          <p:cNvPr id="6" name="Slide Number Placeholder 5">
            <a:extLst>
              <a:ext uri="{FF2B5EF4-FFF2-40B4-BE49-F238E27FC236}">
                <a16:creationId xmlns:a16="http://schemas.microsoft.com/office/drawing/2014/main" id="{7754ED69-8582-D747-B846-03AB02D08329}"/>
              </a:ext>
            </a:extLst>
          </p:cNvPr>
          <p:cNvSpPr>
            <a:spLocks noGrp="1"/>
          </p:cNvSpPr>
          <p:nvPr>
            <p:ph type="sldNum" sz="quarter" idx="12"/>
          </p:nvPr>
        </p:nvSpPr>
        <p:spPr/>
        <p:txBody>
          <a:bodyPr/>
          <a:lstStyle>
            <a:lvl1pPr>
              <a:defRPr>
                <a:solidFill>
                  <a:schemeClr val="bg1"/>
                </a:solidFill>
                <a:latin typeface="Avenir Book" panose="02000503020000020003" pitchFamily="2" charset="0"/>
              </a:defRPr>
            </a:lvl1pPr>
          </a:lstStyle>
          <a:p>
            <a:fld id="{0EDEF7FB-CCDB-0D41-A164-7F316B9B1972}" type="slidenum">
              <a:rPr lang="en-US" smtClean="0"/>
              <a:pPr/>
              <a:t>‹#›</a:t>
            </a:fld>
            <a:endParaRPr lang="en-US"/>
          </a:p>
        </p:txBody>
      </p:sp>
    </p:spTree>
    <p:extLst>
      <p:ext uri="{BB962C8B-B14F-4D97-AF65-F5344CB8AC3E}">
        <p14:creationId xmlns:p14="http://schemas.microsoft.com/office/powerpoint/2010/main" val="3890963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8C462-8414-7046-B5AA-094724ED66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D88F54-F904-9646-A17A-B55AC74C9D6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41C65D-A4E6-2744-9468-81C3B125A345}"/>
              </a:ext>
            </a:extLst>
          </p:cNvPr>
          <p:cNvSpPr>
            <a:spLocks noGrp="1"/>
          </p:cNvSpPr>
          <p:nvPr>
            <p:ph type="dt" sz="half" idx="10"/>
          </p:nvPr>
        </p:nvSpPr>
        <p:spPr/>
        <p:txBody>
          <a:bodyPr/>
          <a:lstStyle/>
          <a:p>
            <a:fld id="{52E221E4-5613-2A46-95A0-DF6C061EA47C}" type="datetime1">
              <a:rPr lang="en-US" smtClean="0"/>
              <a:t>4/13/20</a:t>
            </a:fld>
            <a:endParaRPr lang="en-US"/>
          </a:p>
        </p:txBody>
      </p:sp>
      <p:sp>
        <p:nvSpPr>
          <p:cNvPr id="5" name="Footer Placeholder 4">
            <a:extLst>
              <a:ext uri="{FF2B5EF4-FFF2-40B4-BE49-F238E27FC236}">
                <a16:creationId xmlns:a16="http://schemas.microsoft.com/office/drawing/2014/main" id="{F49D8A20-3BFB-0843-8343-03E2E3223F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C704F-B3F8-1C49-8678-7658A830331B}"/>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3487973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8C4B5B-8740-B343-88D3-7688678FE6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1532EDE-CF2C-E348-ADCE-34B7DC6AD9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8DCDB9-9876-9843-BB45-416A26F35C19}"/>
              </a:ext>
            </a:extLst>
          </p:cNvPr>
          <p:cNvSpPr>
            <a:spLocks noGrp="1"/>
          </p:cNvSpPr>
          <p:nvPr>
            <p:ph type="dt" sz="half" idx="10"/>
          </p:nvPr>
        </p:nvSpPr>
        <p:spPr/>
        <p:txBody>
          <a:bodyPr/>
          <a:lstStyle/>
          <a:p>
            <a:fld id="{F94480B7-5F63-8B4A-BACA-C19A8AB85DF6}" type="datetime1">
              <a:rPr lang="en-US" smtClean="0"/>
              <a:t>4/13/20</a:t>
            </a:fld>
            <a:endParaRPr lang="en-US"/>
          </a:p>
        </p:txBody>
      </p:sp>
      <p:sp>
        <p:nvSpPr>
          <p:cNvPr id="5" name="Footer Placeholder 4">
            <a:extLst>
              <a:ext uri="{FF2B5EF4-FFF2-40B4-BE49-F238E27FC236}">
                <a16:creationId xmlns:a16="http://schemas.microsoft.com/office/drawing/2014/main" id="{208B7597-948F-8D46-9C6B-3D7E27F7DF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6A7CB0-DCF4-344B-9085-4C203BD6ADD3}"/>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161641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C40C5-F58F-CB4C-BB76-AE0B9D4B070E}"/>
              </a:ext>
            </a:extLst>
          </p:cNvPr>
          <p:cNvSpPr>
            <a:spLocks noGrp="1"/>
          </p:cNvSpPr>
          <p:nvPr>
            <p:ph type="title"/>
          </p:nvPr>
        </p:nvSpPr>
        <p:spPr/>
        <p:txBody>
          <a:bodyPr/>
          <a:lstStyle>
            <a:lvl1pPr>
              <a:defRPr>
                <a:latin typeface="Avenir Book" panose="02000503020000020003" pitchFamily="2" charset="0"/>
              </a:defRPr>
            </a:lvl1pPr>
          </a:lstStyle>
          <a:p>
            <a:r>
              <a:rPr lang="en-US"/>
              <a:t>Click to edit Master title style</a:t>
            </a:r>
          </a:p>
        </p:txBody>
      </p:sp>
      <p:sp>
        <p:nvSpPr>
          <p:cNvPr id="3" name="Content Placeholder 2">
            <a:extLst>
              <a:ext uri="{FF2B5EF4-FFF2-40B4-BE49-F238E27FC236}">
                <a16:creationId xmlns:a16="http://schemas.microsoft.com/office/drawing/2014/main" id="{5B295320-7D33-9746-B6CD-39B8526AD901}"/>
              </a:ext>
            </a:extLst>
          </p:cNvPr>
          <p:cNvSpPr>
            <a:spLocks noGrp="1"/>
          </p:cNvSpPr>
          <p:nvPr>
            <p:ph idx="1"/>
          </p:nvPr>
        </p:nvSpPr>
        <p:spPr/>
        <p:txBody>
          <a:bodyPr/>
          <a:lstStyle>
            <a:lvl1pPr>
              <a:defRPr>
                <a:latin typeface="Avenir Book" panose="02000503020000020003" pitchFamily="2" charset="0"/>
              </a:defRPr>
            </a:lvl1pPr>
            <a:lvl2pPr>
              <a:defRPr>
                <a:latin typeface="Avenir Book" panose="02000503020000020003" pitchFamily="2" charset="0"/>
              </a:defRPr>
            </a:lvl2pPr>
            <a:lvl3pPr>
              <a:defRPr>
                <a:latin typeface="Avenir Book" panose="02000503020000020003" pitchFamily="2" charset="0"/>
              </a:defRPr>
            </a:lvl3pPr>
            <a:lvl4pPr>
              <a:defRPr>
                <a:latin typeface="Avenir Book" panose="02000503020000020003" pitchFamily="2" charset="0"/>
              </a:defRPr>
            </a:lvl4pPr>
            <a:lvl5pPr>
              <a:defRPr>
                <a:latin typeface="Avenir Book" panose="02000503020000020003"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8CB40C-DB78-3E42-9372-5261771D028F}"/>
              </a:ext>
            </a:extLst>
          </p:cNvPr>
          <p:cNvSpPr>
            <a:spLocks noGrp="1"/>
          </p:cNvSpPr>
          <p:nvPr>
            <p:ph type="dt" sz="half" idx="10"/>
          </p:nvPr>
        </p:nvSpPr>
        <p:spPr/>
        <p:txBody>
          <a:bodyPr/>
          <a:lstStyle>
            <a:lvl1pPr>
              <a:defRPr>
                <a:latin typeface="Avenir Book" panose="02000503020000020003" pitchFamily="2" charset="0"/>
              </a:defRPr>
            </a:lvl1pPr>
          </a:lstStyle>
          <a:p>
            <a:fld id="{3766E97D-588E-7949-BF43-1278F1FC68B3}" type="datetime1">
              <a:rPr lang="en-US" smtClean="0"/>
              <a:t>4/13/20</a:t>
            </a:fld>
            <a:endParaRPr lang="en-US"/>
          </a:p>
        </p:txBody>
      </p:sp>
      <p:sp>
        <p:nvSpPr>
          <p:cNvPr id="5" name="Footer Placeholder 4">
            <a:extLst>
              <a:ext uri="{FF2B5EF4-FFF2-40B4-BE49-F238E27FC236}">
                <a16:creationId xmlns:a16="http://schemas.microsoft.com/office/drawing/2014/main" id="{3280B8C1-3588-794B-8D49-4BE8CB55CF1A}"/>
              </a:ext>
            </a:extLst>
          </p:cNvPr>
          <p:cNvSpPr>
            <a:spLocks noGrp="1"/>
          </p:cNvSpPr>
          <p:nvPr>
            <p:ph type="ftr" sz="quarter" idx="11"/>
          </p:nvPr>
        </p:nvSpPr>
        <p:spPr/>
        <p:txBody>
          <a:bodyPr/>
          <a:lstStyle>
            <a:lvl1pPr>
              <a:defRPr>
                <a:latin typeface="Avenir Book" panose="02000503020000020003" pitchFamily="2" charset="0"/>
              </a:defRPr>
            </a:lvl1pPr>
          </a:lstStyle>
          <a:p>
            <a:endParaRPr lang="en-US"/>
          </a:p>
        </p:txBody>
      </p:sp>
      <p:sp>
        <p:nvSpPr>
          <p:cNvPr id="6" name="Slide Number Placeholder 5">
            <a:extLst>
              <a:ext uri="{FF2B5EF4-FFF2-40B4-BE49-F238E27FC236}">
                <a16:creationId xmlns:a16="http://schemas.microsoft.com/office/drawing/2014/main" id="{398008BE-07F5-3840-AF05-63860F47FE05}"/>
              </a:ext>
            </a:extLst>
          </p:cNvPr>
          <p:cNvSpPr>
            <a:spLocks noGrp="1"/>
          </p:cNvSpPr>
          <p:nvPr>
            <p:ph type="sldNum" sz="quarter" idx="12"/>
          </p:nvPr>
        </p:nvSpPr>
        <p:spPr/>
        <p:txBody>
          <a:bodyPr/>
          <a:lstStyle>
            <a:lvl1pPr>
              <a:defRPr>
                <a:latin typeface="Avenir Book" panose="02000503020000020003" pitchFamily="2" charset="0"/>
              </a:defRPr>
            </a:lvl1pPr>
          </a:lstStyle>
          <a:p>
            <a:fld id="{0EDEF7FB-CCDB-0D41-A164-7F316B9B1972}" type="slidenum">
              <a:rPr lang="en-US" smtClean="0"/>
              <a:pPr/>
              <a:t>‹#›</a:t>
            </a:fld>
            <a:endParaRPr lang="en-US"/>
          </a:p>
        </p:txBody>
      </p:sp>
      <p:sp>
        <p:nvSpPr>
          <p:cNvPr id="7" name="Rectangle 6">
            <a:extLst>
              <a:ext uri="{FF2B5EF4-FFF2-40B4-BE49-F238E27FC236}">
                <a16:creationId xmlns:a16="http://schemas.microsoft.com/office/drawing/2014/main" id="{E46E6509-BC4E-E540-81AE-D37E3CCDD07F}"/>
              </a:ext>
            </a:extLst>
          </p:cNvPr>
          <p:cNvSpPr/>
          <p:nvPr userDrawn="1"/>
        </p:nvSpPr>
        <p:spPr>
          <a:xfrm>
            <a:off x="0" y="0"/>
            <a:ext cx="534572"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00503020000020003" pitchFamily="2" charset="0"/>
            </a:endParaRPr>
          </a:p>
        </p:txBody>
      </p:sp>
      <p:sp>
        <p:nvSpPr>
          <p:cNvPr id="8" name="Rectangle 7">
            <a:extLst>
              <a:ext uri="{FF2B5EF4-FFF2-40B4-BE49-F238E27FC236}">
                <a16:creationId xmlns:a16="http://schemas.microsoft.com/office/drawing/2014/main" id="{3B5C3969-3B8A-9E45-8D0A-15A424234A32}"/>
              </a:ext>
            </a:extLst>
          </p:cNvPr>
          <p:cNvSpPr/>
          <p:nvPr userDrawn="1"/>
        </p:nvSpPr>
        <p:spPr>
          <a:xfrm>
            <a:off x="11657428" y="0"/>
            <a:ext cx="534572"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00503020000020003" pitchFamily="2" charset="0"/>
            </a:endParaRPr>
          </a:p>
        </p:txBody>
      </p:sp>
    </p:spTree>
    <p:extLst>
      <p:ext uri="{BB962C8B-B14F-4D97-AF65-F5344CB8AC3E}">
        <p14:creationId xmlns:p14="http://schemas.microsoft.com/office/powerpoint/2010/main" val="42033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FA449-7E29-D649-B7AA-B57E72CCA3F9}"/>
              </a:ext>
            </a:extLst>
          </p:cNvPr>
          <p:cNvSpPr>
            <a:spLocks noGrp="1"/>
          </p:cNvSpPr>
          <p:nvPr>
            <p:ph type="title"/>
          </p:nvPr>
        </p:nvSpPr>
        <p:spPr>
          <a:xfrm>
            <a:off x="831850" y="1709738"/>
            <a:ext cx="10515600" cy="2852737"/>
          </a:xfrm>
        </p:spPr>
        <p:txBody>
          <a:bodyPr anchor="b"/>
          <a:lstStyle>
            <a:lvl1pPr>
              <a:defRPr sz="6000">
                <a:latin typeface="Avenir Book" panose="02000503020000020003" pitchFamily="2" charset="0"/>
              </a:defRPr>
            </a:lvl1pPr>
          </a:lstStyle>
          <a:p>
            <a:r>
              <a:rPr lang="en-US"/>
              <a:t>Click to edit Master title style</a:t>
            </a:r>
          </a:p>
        </p:txBody>
      </p:sp>
      <p:sp>
        <p:nvSpPr>
          <p:cNvPr id="3" name="Text Placeholder 2">
            <a:extLst>
              <a:ext uri="{FF2B5EF4-FFF2-40B4-BE49-F238E27FC236}">
                <a16:creationId xmlns:a16="http://schemas.microsoft.com/office/drawing/2014/main" id="{5B57C9AA-1E83-6843-8F3C-0E88E096DC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Avenir Book" panose="02000503020000020003"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6020EC-31A9-C443-B548-062F29A608B0}"/>
              </a:ext>
            </a:extLst>
          </p:cNvPr>
          <p:cNvSpPr>
            <a:spLocks noGrp="1"/>
          </p:cNvSpPr>
          <p:nvPr>
            <p:ph type="dt" sz="half" idx="10"/>
          </p:nvPr>
        </p:nvSpPr>
        <p:spPr/>
        <p:txBody>
          <a:bodyPr/>
          <a:lstStyle>
            <a:lvl1pPr>
              <a:defRPr>
                <a:latin typeface="Avenir Book" panose="02000503020000020003" pitchFamily="2" charset="0"/>
              </a:defRPr>
            </a:lvl1pPr>
          </a:lstStyle>
          <a:p>
            <a:fld id="{45D500B3-9291-7942-AF2F-2BC56BF86163}" type="datetime1">
              <a:rPr lang="en-US" smtClean="0"/>
              <a:t>4/13/20</a:t>
            </a:fld>
            <a:endParaRPr lang="en-US"/>
          </a:p>
        </p:txBody>
      </p:sp>
      <p:sp>
        <p:nvSpPr>
          <p:cNvPr id="5" name="Footer Placeholder 4">
            <a:extLst>
              <a:ext uri="{FF2B5EF4-FFF2-40B4-BE49-F238E27FC236}">
                <a16:creationId xmlns:a16="http://schemas.microsoft.com/office/drawing/2014/main" id="{0ADC8C58-F9BA-224D-B136-86BEA233BEB5}"/>
              </a:ext>
            </a:extLst>
          </p:cNvPr>
          <p:cNvSpPr>
            <a:spLocks noGrp="1"/>
          </p:cNvSpPr>
          <p:nvPr>
            <p:ph type="ftr" sz="quarter" idx="11"/>
          </p:nvPr>
        </p:nvSpPr>
        <p:spPr/>
        <p:txBody>
          <a:bodyPr/>
          <a:lstStyle>
            <a:lvl1pPr>
              <a:defRPr>
                <a:latin typeface="Avenir Book" panose="02000503020000020003" pitchFamily="2" charset="0"/>
              </a:defRPr>
            </a:lvl1pPr>
          </a:lstStyle>
          <a:p>
            <a:endParaRPr lang="en-US"/>
          </a:p>
        </p:txBody>
      </p:sp>
      <p:sp>
        <p:nvSpPr>
          <p:cNvPr id="6" name="Slide Number Placeholder 5">
            <a:extLst>
              <a:ext uri="{FF2B5EF4-FFF2-40B4-BE49-F238E27FC236}">
                <a16:creationId xmlns:a16="http://schemas.microsoft.com/office/drawing/2014/main" id="{02761832-19F8-4044-9CB7-22BB897AB816}"/>
              </a:ext>
            </a:extLst>
          </p:cNvPr>
          <p:cNvSpPr>
            <a:spLocks noGrp="1"/>
          </p:cNvSpPr>
          <p:nvPr>
            <p:ph type="sldNum" sz="quarter" idx="12"/>
          </p:nvPr>
        </p:nvSpPr>
        <p:spPr/>
        <p:txBody>
          <a:bodyPr/>
          <a:lstStyle>
            <a:lvl1pPr>
              <a:defRPr>
                <a:latin typeface="Avenir Book" panose="02000503020000020003" pitchFamily="2" charset="0"/>
              </a:defRPr>
            </a:lvl1pPr>
          </a:lstStyle>
          <a:p>
            <a:fld id="{0EDEF7FB-CCDB-0D41-A164-7F316B9B1972}" type="slidenum">
              <a:rPr lang="en-US" smtClean="0"/>
              <a:pPr/>
              <a:t>‹#›</a:t>
            </a:fld>
            <a:endParaRPr lang="en-US"/>
          </a:p>
        </p:txBody>
      </p:sp>
    </p:spTree>
    <p:extLst>
      <p:ext uri="{BB962C8B-B14F-4D97-AF65-F5344CB8AC3E}">
        <p14:creationId xmlns:p14="http://schemas.microsoft.com/office/powerpoint/2010/main" val="41615763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2F191-BB2F-8440-9F66-D10E25314F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F76833-A476-AE45-B1E5-54F1FCF3E88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F56FD2-83CF-2E4C-8249-F31348A96A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D6BD8E3-A723-3F4C-A53B-532F45F1344C}"/>
              </a:ext>
            </a:extLst>
          </p:cNvPr>
          <p:cNvSpPr>
            <a:spLocks noGrp="1"/>
          </p:cNvSpPr>
          <p:nvPr>
            <p:ph type="dt" sz="half" idx="10"/>
          </p:nvPr>
        </p:nvSpPr>
        <p:spPr/>
        <p:txBody>
          <a:bodyPr/>
          <a:lstStyle/>
          <a:p>
            <a:fld id="{F5A2E745-69A9-7B43-B60E-3D4FFCC00590}" type="datetime1">
              <a:rPr lang="en-US" smtClean="0"/>
              <a:t>4/13/20</a:t>
            </a:fld>
            <a:endParaRPr lang="en-US"/>
          </a:p>
        </p:txBody>
      </p:sp>
      <p:sp>
        <p:nvSpPr>
          <p:cNvPr id="6" name="Footer Placeholder 5">
            <a:extLst>
              <a:ext uri="{FF2B5EF4-FFF2-40B4-BE49-F238E27FC236}">
                <a16:creationId xmlns:a16="http://schemas.microsoft.com/office/drawing/2014/main" id="{C22035AB-2F30-F746-9784-2CE241EE77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B65B59-774D-EC42-B39D-5B375C47D9DE}"/>
              </a:ext>
            </a:extLst>
          </p:cNvPr>
          <p:cNvSpPr>
            <a:spLocks noGrp="1"/>
          </p:cNvSpPr>
          <p:nvPr>
            <p:ph type="sldNum" sz="quarter" idx="12"/>
          </p:nvPr>
        </p:nvSpPr>
        <p:spPr/>
        <p:txBody>
          <a:bodyPr/>
          <a:lstStyle/>
          <a:p>
            <a:fld id="{0EDEF7FB-CCDB-0D41-A164-7F316B9B1972}" type="slidenum">
              <a:rPr lang="en-US" smtClean="0"/>
              <a:t>‹#›</a:t>
            </a:fld>
            <a:endParaRPr lang="en-US"/>
          </a:p>
        </p:txBody>
      </p:sp>
      <p:sp>
        <p:nvSpPr>
          <p:cNvPr id="8" name="Rectangle 7">
            <a:extLst>
              <a:ext uri="{FF2B5EF4-FFF2-40B4-BE49-F238E27FC236}">
                <a16:creationId xmlns:a16="http://schemas.microsoft.com/office/drawing/2014/main" id="{37575D23-7B22-6E41-8885-9ADD90F6673E}"/>
              </a:ext>
            </a:extLst>
          </p:cNvPr>
          <p:cNvSpPr/>
          <p:nvPr userDrawn="1"/>
        </p:nvSpPr>
        <p:spPr>
          <a:xfrm>
            <a:off x="0" y="0"/>
            <a:ext cx="534572"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00503020000020003" pitchFamily="2" charset="0"/>
            </a:endParaRPr>
          </a:p>
        </p:txBody>
      </p:sp>
      <p:sp>
        <p:nvSpPr>
          <p:cNvPr id="9" name="Rectangle 8">
            <a:extLst>
              <a:ext uri="{FF2B5EF4-FFF2-40B4-BE49-F238E27FC236}">
                <a16:creationId xmlns:a16="http://schemas.microsoft.com/office/drawing/2014/main" id="{C038A554-7C13-8640-89F2-92EA3694DC26}"/>
              </a:ext>
            </a:extLst>
          </p:cNvPr>
          <p:cNvSpPr/>
          <p:nvPr userDrawn="1"/>
        </p:nvSpPr>
        <p:spPr>
          <a:xfrm>
            <a:off x="11657428" y="0"/>
            <a:ext cx="534572"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00503020000020003" pitchFamily="2" charset="0"/>
            </a:endParaRPr>
          </a:p>
        </p:txBody>
      </p:sp>
    </p:spTree>
    <p:extLst>
      <p:ext uri="{BB962C8B-B14F-4D97-AF65-F5344CB8AC3E}">
        <p14:creationId xmlns:p14="http://schemas.microsoft.com/office/powerpoint/2010/main" val="4036542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9E00-CDE5-C64F-8DB9-07F8D9F54C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1BFB55-60D6-8D47-AF21-DED0184341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F908A9-F455-D041-8944-04701007DE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CCC9F9-9634-E749-8CCE-B76E78A097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185E5E-71B1-0542-ABC4-8D66D7B959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B169622-ADF5-1F4D-8E46-40B41F20AFE5}"/>
              </a:ext>
            </a:extLst>
          </p:cNvPr>
          <p:cNvSpPr>
            <a:spLocks noGrp="1"/>
          </p:cNvSpPr>
          <p:nvPr>
            <p:ph type="dt" sz="half" idx="10"/>
          </p:nvPr>
        </p:nvSpPr>
        <p:spPr/>
        <p:txBody>
          <a:bodyPr/>
          <a:lstStyle/>
          <a:p>
            <a:fld id="{0F64DE3D-1BD8-5647-9CDD-5871601498B8}" type="datetime1">
              <a:rPr lang="en-US" smtClean="0"/>
              <a:t>4/13/20</a:t>
            </a:fld>
            <a:endParaRPr lang="en-US"/>
          </a:p>
        </p:txBody>
      </p:sp>
      <p:sp>
        <p:nvSpPr>
          <p:cNvPr id="8" name="Footer Placeholder 7">
            <a:extLst>
              <a:ext uri="{FF2B5EF4-FFF2-40B4-BE49-F238E27FC236}">
                <a16:creationId xmlns:a16="http://schemas.microsoft.com/office/drawing/2014/main" id="{5F4CC10C-C3F7-564B-94A2-77B6FDE396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27FF2F-6E59-514D-A006-2E1D1B83FDE9}"/>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4063566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8A52B-512B-4E40-9B04-E5E68EFB6D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0A349F-354F-C648-9D39-0479D9122358}"/>
              </a:ext>
            </a:extLst>
          </p:cNvPr>
          <p:cNvSpPr>
            <a:spLocks noGrp="1"/>
          </p:cNvSpPr>
          <p:nvPr>
            <p:ph type="dt" sz="half" idx="10"/>
          </p:nvPr>
        </p:nvSpPr>
        <p:spPr/>
        <p:txBody>
          <a:bodyPr/>
          <a:lstStyle/>
          <a:p>
            <a:fld id="{58871A8F-710C-F747-8229-9430290E8F53}" type="datetime1">
              <a:rPr lang="en-US" smtClean="0"/>
              <a:t>4/13/20</a:t>
            </a:fld>
            <a:endParaRPr lang="en-US"/>
          </a:p>
        </p:txBody>
      </p:sp>
      <p:sp>
        <p:nvSpPr>
          <p:cNvPr id="4" name="Footer Placeholder 3">
            <a:extLst>
              <a:ext uri="{FF2B5EF4-FFF2-40B4-BE49-F238E27FC236}">
                <a16:creationId xmlns:a16="http://schemas.microsoft.com/office/drawing/2014/main" id="{3BB13C42-4D66-2F42-922C-E07837D24A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6EEC949-7E81-E143-91EA-41EC94071532}"/>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3643984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9A4D6E-CA2B-3E41-92A3-DEFF0817A82C}"/>
              </a:ext>
            </a:extLst>
          </p:cNvPr>
          <p:cNvSpPr>
            <a:spLocks noGrp="1"/>
          </p:cNvSpPr>
          <p:nvPr>
            <p:ph type="dt" sz="half" idx="10"/>
          </p:nvPr>
        </p:nvSpPr>
        <p:spPr/>
        <p:txBody>
          <a:bodyPr/>
          <a:lstStyle/>
          <a:p>
            <a:fld id="{B9587D09-7448-3242-AAAE-DBFC905D9C21}" type="datetime1">
              <a:rPr lang="en-US" smtClean="0"/>
              <a:t>4/13/20</a:t>
            </a:fld>
            <a:endParaRPr lang="en-US"/>
          </a:p>
        </p:txBody>
      </p:sp>
      <p:sp>
        <p:nvSpPr>
          <p:cNvPr id="3" name="Footer Placeholder 2">
            <a:extLst>
              <a:ext uri="{FF2B5EF4-FFF2-40B4-BE49-F238E27FC236}">
                <a16:creationId xmlns:a16="http://schemas.microsoft.com/office/drawing/2014/main" id="{5158B0AA-9820-C94C-8667-3820DEC964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E767D9-4CA0-D344-9C8A-7222F209F6ED}"/>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4008610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4F522-CF92-854B-B147-C009E56F51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B8BE71-7479-1A49-B627-7B418F2FCB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F0D118-EC60-0940-A249-38F4726071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761CBC-F4EB-B748-8F06-275BA9B4897D}"/>
              </a:ext>
            </a:extLst>
          </p:cNvPr>
          <p:cNvSpPr>
            <a:spLocks noGrp="1"/>
          </p:cNvSpPr>
          <p:nvPr>
            <p:ph type="dt" sz="half" idx="10"/>
          </p:nvPr>
        </p:nvSpPr>
        <p:spPr/>
        <p:txBody>
          <a:bodyPr/>
          <a:lstStyle/>
          <a:p>
            <a:fld id="{ECFC4B4F-BC55-1548-BCB3-A1AED4D440D1}" type="datetime1">
              <a:rPr lang="en-US" smtClean="0"/>
              <a:t>4/13/20</a:t>
            </a:fld>
            <a:endParaRPr lang="en-US"/>
          </a:p>
        </p:txBody>
      </p:sp>
      <p:sp>
        <p:nvSpPr>
          <p:cNvPr id="6" name="Footer Placeholder 5">
            <a:extLst>
              <a:ext uri="{FF2B5EF4-FFF2-40B4-BE49-F238E27FC236}">
                <a16:creationId xmlns:a16="http://schemas.microsoft.com/office/drawing/2014/main" id="{E10D1C47-D330-E74B-AD2F-B44B926C3F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6EDE7B-7322-EF46-80D7-20503B0B3733}"/>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2730289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745EA-8B5C-8745-9CA7-F7C0126C4F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A63C15A-35F5-CD4D-BFEE-847C35E731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2A735D-A534-BF4B-B730-F0CE640B90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3A69AE-A4D6-A742-B0D9-A1A7D998E08A}"/>
              </a:ext>
            </a:extLst>
          </p:cNvPr>
          <p:cNvSpPr>
            <a:spLocks noGrp="1"/>
          </p:cNvSpPr>
          <p:nvPr>
            <p:ph type="dt" sz="half" idx="10"/>
          </p:nvPr>
        </p:nvSpPr>
        <p:spPr/>
        <p:txBody>
          <a:bodyPr/>
          <a:lstStyle/>
          <a:p>
            <a:fld id="{F82CC11F-D509-244E-AF24-6D0D68A285B0}" type="datetime1">
              <a:rPr lang="en-US" smtClean="0"/>
              <a:t>4/13/20</a:t>
            </a:fld>
            <a:endParaRPr lang="en-US"/>
          </a:p>
        </p:txBody>
      </p:sp>
      <p:sp>
        <p:nvSpPr>
          <p:cNvPr id="6" name="Footer Placeholder 5">
            <a:extLst>
              <a:ext uri="{FF2B5EF4-FFF2-40B4-BE49-F238E27FC236}">
                <a16:creationId xmlns:a16="http://schemas.microsoft.com/office/drawing/2014/main" id="{38803AA5-334A-0E44-9963-D71A3C0D69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4757F4-E6EC-9545-B328-175E0C555890}"/>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2407962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A0F4B4-2740-0846-AE78-BECA4C837B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F7E302-C92B-A347-B69A-E974426DA1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E542E3-D5CE-FD41-B313-998F837C04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CCA45E-176A-C643-AC2B-11FF8CBD3A06}" type="datetime1">
              <a:rPr lang="en-US" smtClean="0"/>
              <a:t>4/13/20</a:t>
            </a:fld>
            <a:endParaRPr lang="en-US"/>
          </a:p>
        </p:txBody>
      </p:sp>
      <p:sp>
        <p:nvSpPr>
          <p:cNvPr id="5" name="Footer Placeholder 4">
            <a:extLst>
              <a:ext uri="{FF2B5EF4-FFF2-40B4-BE49-F238E27FC236}">
                <a16:creationId xmlns:a16="http://schemas.microsoft.com/office/drawing/2014/main" id="{F1486742-82D4-6A44-B369-3A6805C8FE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05F94A-F365-F14E-ACC6-8B8FA3D800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DEF7FB-CCDB-0D41-A164-7F316B9B1972}" type="slidenum">
              <a:rPr lang="en-US" smtClean="0"/>
              <a:t>‹#›</a:t>
            </a:fld>
            <a:endParaRPr lang="en-US"/>
          </a:p>
        </p:txBody>
      </p:sp>
    </p:spTree>
    <p:extLst>
      <p:ext uri="{BB962C8B-B14F-4D97-AF65-F5344CB8AC3E}">
        <p14:creationId xmlns:p14="http://schemas.microsoft.com/office/powerpoint/2010/main" val="1295624973"/>
      </p:ext>
    </p:extLst>
  </p:cSld>
  <p:clrMap bg1="lt1" tx1="dk1" bg2="lt2" tx2="dk2" accent1="accent1" accent2="accent2" accent3="accent3" accent4="accent4" accent5="accent5" accent6="accent6" hlink="hlink" folHlink="folHlink"/>
  <p:sldLayoutIdLst>
    <p:sldLayoutId id="2147483951" r:id="rId1"/>
    <p:sldLayoutId id="2147483952" r:id="rId2"/>
    <p:sldLayoutId id="2147483953" r:id="rId3"/>
    <p:sldLayoutId id="2147483954" r:id="rId4"/>
    <p:sldLayoutId id="2147483955" r:id="rId5"/>
    <p:sldLayoutId id="2147483956" r:id="rId6"/>
    <p:sldLayoutId id="2147483957" r:id="rId7"/>
    <p:sldLayoutId id="2147483958" r:id="rId8"/>
    <p:sldLayoutId id="2147483959" r:id="rId9"/>
    <p:sldLayoutId id="2147483960" r:id="rId10"/>
    <p:sldLayoutId id="214748396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hyperlink" Target="https://data.worldbank.org/indicator/NY.GDP.PCAP.PP.CD" TargetMode="External"/><Relationship Id="rId3" Type="http://schemas.openxmlformats.org/officeDocument/2006/relationships/hyperlink" Target="https://www.who.int/data/gho/data/indicators/indicator-details/GHO/current-health-expenditure-(che)-as-percentage-of-gross-domestic-product-(gdp)-(-)" TargetMode="External"/><Relationship Id="rId7" Type="http://schemas.openxmlformats.org/officeDocument/2006/relationships/hyperlink" Target="http://hdr.undp.org/en/content/labour-force-participation-rate-female-male-ratio" TargetMode="External"/><Relationship Id="rId2" Type="http://schemas.openxmlformats.org/officeDocument/2006/relationships/hyperlink" Target="https://apps.who.int/gho/data/node.main.MHSUICIDEASDR?lang=en" TargetMode="External"/><Relationship Id="rId1" Type="http://schemas.openxmlformats.org/officeDocument/2006/relationships/slideLayout" Target="../slideLayouts/slideLayout2.xml"/><Relationship Id="rId6" Type="http://schemas.openxmlformats.org/officeDocument/2006/relationships/hyperlink" Target="https://apps.who.int/gho/data/node.main.MHFAC?lang=en" TargetMode="External"/><Relationship Id="rId5" Type="http://schemas.openxmlformats.org/officeDocument/2006/relationships/hyperlink" Target="https://apps.who.int/gho/data/node.main.MHHR?lang=en" TargetMode="External"/><Relationship Id="rId4" Type="http://schemas.openxmlformats.org/officeDocument/2006/relationships/hyperlink" Target="https://apps.who.int/iris/handle/10665/279765" TargetMode="External"/><Relationship Id="rId9" Type="http://schemas.openxmlformats.org/officeDocument/2006/relationships/hyperlink" Target="https://data.worldbank.org/indicator/SH.ALC.PCAP.LI"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en.wikipedia.org/wiki/Mental_disorder" TargetMode="External"/><Relationship Id="rId2" Type="http://schemas.openxmlformats.org/officeDocument/2006/relationships/hyperlink" Target="https://en.wikipedia.org/wiki/Psychiatry" TargetMode="Externa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goodreads.com/work/quotes/6434073" TargetMode="Externa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331515" y="874059"/>
            <a:ext cx="11775141" cy="2387600"/>
          </a:xfrm>
        </p:spPr>
        <p:txBody>
          <a:bodyPr>
            <a:normAutofit/>
          </a:bodyPr>
          <a:lstStyle/>
          <a:p>
            <a:pPr algn="l"/>
            <a:r>
              <a:rPr lang="en-US" sz="3600" b="1">
                <a:latin typeface="Avenir Book"/>
              </a:rPr>
              <a:t>Country Level Indicators of Suicide Risk:</a:t>
            </a:r>
            <a:br>
              <a:rPr lang="en-US" sz="3600" b="1" dirty="0"/>
            </a:br>
            <a:r>
              <a:rPr lang="en-US" sz="3600" b="1">
                <a:latin typeface="Avenir Book"/>
              </a:rPr>
              <a:t> </a:t>
            </a:r>
            <a:br>
              <a:rPr lang="en-US" sz="3600" dirty="0"/>
            </a:br>
            <a:r>
              <a:rPr lang="en-US" sz="3200" i="1">
                <a:latin typeface="Avenir Book"/>
              </a:rPr>
              <a:t>Data Analysis and Decision-Making Support for Policy Makers </a:t>
            </a:r>
            <a:endParaRPr lang="en-US" sz="3200" i="1" dirty="0"/>
          </a:p>
        </p:txBody>
      </p:sp>
      <p:sp>
        <p:nvSpPr>
          <p:cNvPr id="3" name="Content Placeholder 2">
            <a:extLst>
              <a:ext uri="{FF2B5EF4-FFF2-40B4-BE49-F238E27FC236}">
                <a16:creationId xmlns:a16="http://schemas.microsoft.com/office/drawing/2014/main" id="{5207898B-0BE3-394E-B7F8-21D43FE47E32}"/>
              </a:ext>
            </a:extLst>
          </p:cNvPr>
          <p:cNvSpPr>
            <a:spLocks noGrp="1"/>
          </p:cNvSpPr>
          <p:nvPr>
            <p:ph type="subTitle" idx="1"/>
          </p:nvPr>
        </p:nvSpPr>
        <p:spPr>
          <a:xfrm>
            <a:off x="416859" y="4328179"/>
            <a:ext cx="9144000" cy="914381"/>
          </a:xfrm>
        </p:spPr>
        <p:txBody>
          <a:bodyPr>
            <a:normAutofit/>
          </a:bodyPr>
          <a:lstStyle/>
          <a:p>
            <a:pPr algn="l"/>
            <a:r>
              <a:rPr lang="en-US" sz="2600" b="1" i="1" dirty="0"/>
              <a:t>Team 25: </a:t>
            </a:r>
            <a:r>
              <a:rPr lang="en-US" sz="2600" b="1" i="1" dirty="0" err="1"/>
              <a:t>ISyE</a:t>
            </a:r>
            <a:r>
              <a:rPr lang="en-US" sz="2600" b="1" i="1" dirty="0"/>
              <a:t> 6414 Spring 2020</a:t>
            </a:r>
            <a:endParaRPr lang="en-US" sz="2600" b="1" dirty="0"/>
          </a:p>
        </p:txBody>
      </p:sp>
    </p:spTree>
    <p:extLst>
      <p:ext uri="{BB962C8B-B14F-4D97-AF65-F5344CB8AC3E}">
        <p14:creationId xmlns:p14="http://schemas.microsoft.com/office/powerpoint/2010/main" val="3241272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57DAB-B2E6-4ADD-BA22-CB00E2786591}"/>
              </a:ext>
            </a:extLst>
          </p:cNvPr>
          <p:cNvSpPr>
            <a:spLocks noGrp="1"/>
          </p:cNvSpPr>
          <p:nvPr>
            <p:ph type="title"/>
          </p:nvPr>
        </p:nvSpPr>
        <p:spPr/>
        <p:txBody>
          <a:bodyPr/>
          <a:lstStyle/>
          <a:p>
            <a:r>
              <a:rPr lang="en-US">
                <a:latin typeface="Avenir Book"/>
              </a:rPr>
              <a:t>Scope</a:t>
            </a:r>
            <a:endParaRPr lang="en-US"/>
          </a:p>
        </p:txBody>
      </p:sp>
      <p:sp>
        <p:nvSpPr>
          <p:cNvPr id="3" name="Content Placeholder 2">
            <a:extLst>
              <a:ext uri="{FF2B5EF4-FFF2-40B4-BE49-F238E27FC236}">
                <a16:creationId xmlns:a16="http://schemas.microsoft.com/office/drawing/2014/main" id="{89C2C5C4-B1DD-4D83-88C7-CE868BB4987D}"/>
              </a:ext>
            </a:extLst>
          </p:cNvPr>
          <p:cNvSpPr>
            <a:spLocks noGrp="1"/>
          </p:cNvSpPr>
          <p:nvPr>
            <p:ph idx="1"/>
          </p:nvPr>
        </p:nvSpPr>
        <p:spPr/>
        <p:txBody>
          <a:bodyPr vert="horz" lIns="91440" tIns="45720" rIns="91440" bIns="45720" rtlCol="0" anchor="t">
            <a:normAutofit/>
          </a:bodyPr>
          <a:lstStyle/>
          <a:p>
            <a:r>
              <a:rPr lang="en-US">
                <a:latin typeface="Avenir Book"/>
              </a:rPr>
              <a:t>Can we identify which measures/indicators are best associated with suicide rates at the country level?</a:t>
            </a:r>
          </a:p>
          <a:p>
            <a:endParaRPr lang="en-US">
              <a:latin typeface="Avenir Book"/>
            </a:endParaRPr>
          </a:p>
          <a:p>
            <a:r>
              <a:rPr lang="en-US">
                <a:latin typeface="Avenir Book"/>
              </a:rPr>
              <a:t>Conscious choice to limit the study to a set of factors, from which to draw inferences, that could be controlled for and acted upon via policy interventions </a:t>
            </a:r>
            <a:endParaRPr lang="en-US"/>
          </a:p>
          <a:p>
            <a:endParaRPr lang="en-US"/>
          </a:p>
          <a:p>
            <a:r>
              <a:rPr lang="en-US">
                <a:latin typeface="Avenir Book"/>
              </a:rPr>
              <a:t>Considered factors from different domains such as lifestyle, medical/mental health, economic, and suicide-focused policy</a:t>
            </a:r>
            <a:endParaRPr lang="en-US"/>
          </a:p>
          <a:p>
            <a:endParaRPr lang="en-US"/>
          </a:p>
        </p:txBody>
      </p:sp>
      <p:sp>
        <p:nvSpPr>
          <p:cNvPr id="4" name="Slide Number Placeholder 3">
            <a:extLst>
              <a:ext uri="{FF2B5EF4-FFF2-40B4-BE49-F238E27FC236}">
                <a16:creationId xmlns:a16="http://schemas.microsoft.com/office/drawing/2014/main" id="{40216AEC-E47E-DF4B-9471-8F0C034BAA9F}"/>
              </a:ext>
            </a:extLst>
          </p:cNvPr>
          <p:cNvSpPr>
            <a:spLocks noGrp="1"/>
          </p:cNvSpPr>
          <p:nvPr>
            <p:ph type="sldNum" sz="quarter" idx="12"/>
          </p:nvPr>
        </p:nvSpPr>
        <p:spPr/>
        <p:txBody>
          <a:bodyPr/>
          <a:lstStyle/>
          <a:p>
            <a:fld id="{0EDEF7FB-CCDB-0D41-A164-7F316B9B1972}" type="slidenum">
              <a:rPr lang="en-US" smtClean="0"/>
              <a:pPr/>
              <a:t>10</a:t>
            </a:fld>
            <a:endParaRPr lang="en-US"/>
          </a:p>
        </p:txBody>
      </p:sp>
    </p:spTree>
    <p:extLst>
      <p:ext uri="{BB962C8B-B14F-4D97-AF65-F5344CB8AC3E}">
        <p14:creationId xmlns:p14="http://schemas.microsoft.com/office/powerpoint/2010/main" val="2926010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a:latin typeface="Avenir Book"/>
              </a:rPr>
              <a:t>Variables and </a:t>
            </a:r>
            <a:r>
              <a:rPr lang="en-US" sz="3600" dirty="0">
                <a:latin typeface="Avenir Book"/>
              </a:rPr>
              <a:t>Data Sources</a:t>
            </a:r>
          </a:p>
        </p:txBody>
      </p:sp>
    </p:spTree>
    <p:extLst>
      <p:ext uri="{BB962C8B-B14F-4D97-AF65-F5344CB8AC3E}">
        <p14:creationId xmlns:p14="http://schemas.microsoft.com/office/powerpoint/2010/main" val="4027517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A2780-3DC3-491C-9EA7-1BC94904E6F6}"/>
              </a:ext>
            </a:extLst>
          </p:cNvPr>
          <p:cNvSpPr>
            <a:spLocks noGrp="1"/>
          </p:cNvSpPr>
          <p:nvPr>
            <p:ph type="title"/>
          </p:nvPr>
        </p:nvSpPr>
        <p:spPr/>
        <p:txBody>
          <a:bodyPr/>
          <a:lstStyle/>
          <a:p>
            <a:r>
              <a:rPr lang="en-US"/>
              <a:t>Outcome Variable</a:t>
            </a:r>
          </a:p>
        </p:txBody>
      </p:sp>
      <p:sp>
        <p:nvSpPr>
          <p:cNvPr id="3" name="Content Placeholder 2">
            <a:extLst>
              <a:ext uri="{FF2B5EF4-FFF2-40B4-BE49-F238E27FC236}">
                <a16:creationId xmlns:a16="http://schemas.microsoft.com/office/drawing/2014/main" id="{8BDE6F20-267C-4366-B501-8E5F9C86315F}"/>
              </a:ext>
            </a:extLst>
          </p:cNvPr>
          <p:cNvSpPr>
            <a:spLocks noGrp="1"/>
          </p:cNvSpPr>
          <p:nvPr>
            <p:ph idx="1"/>
          </p:nvPr>
        </p:nvSpPr>
        <p:spPr/>
        <p:txBody>
          <a:bodyPr/>
          <a:lstStyle/>
          <a:p>
            <a:r>
              <a:rPr lang="en-US"/>
              <a:t>Outcome variable : Suicide Rate, per 100,000 population</a:t>
            </a:r>
          </a:p>
          <a:p>
            <a:endParaRPr lang="en-US"/>
          </a:p>
          <a:p>
            <a:r>
              <a:rPr lang="en-US"/>
              <a:t>Data Description: The suicide rate is age-standardized, meaning that it is a weighted average of the age-specific mortality rates per 100 000 persons, where the weights are the proportions of persons in the corresponding age groups of the WHO standard population.</a:t>
            </a:r>
          </a:p>
          <a:p>
            <a:endParaRPr lang="en-US"/>
          </a:p>
          <a:p>
            <a:r>
              <a:rPr lang="en-US"/>
              <a:t>Source: World Health Organization [1] (see appendix for link)</a:t>
            </a:r>
          </a:p>
        </p:txBody>
      </p:sp>
      <p:sp>
        <p:nvSpPr>
          <p:cNvPr id="4" name="Slide Number Placeholder 3">
            <a:extLst>
              <a:ext uri="{FF2B5EF4-FFF2-40B4-BE49-F238E27FC236}">
                <a16:creationId xmlns:a16="http://schemas.microsoft.com/office/drawing/2014/main" id="{6227F042-3756-2C47-A824-B4311791BE47}"/>
              </a:ext>
            </a:extLst>
          </p:cNvPr>
          <p:cNvSpPr>
            <a:spLocks noGrp="1"/>
          </p:cNvSpPr>
          <p:nvPr>
            <p:ph type="sldNum" sz="quarter" idx="12"/>
          </p:nvPr>
        </p:nvSpPr>
        <p:spPr/>
        <p:txBody>
          <a:bodyPr/>
          <a:lstStyle/>
          <a:p>
            <a:fld id="{0EDEF7FB-CCDB-0D41-A164-7F316B9B1972}" type="slidenum">
              <a:rPr lang="en-US" smtClean="0"/>
              <a:pPr/>
              <a:t>12</a:t>
            </a:fld>
            <a:endParaRPr lang="en-US"/>
          </a:p>
        </p:txBody>
      </p:sp>
    </p:spTree>
    <p:extLst>
      <p:ext uri="{BB962C8B-B14F-4D97-AF65-F5344CB8AC3E}">
        <p14:creationId xmlns:p14="http://schemas.microsoft.com/office/powerpoint/2010/main" val="17100837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60031-0F2B-4BA5-9EF9-07686E1985DD}"/>
              </a:ext>
            </a:extLst>
          </p:cNvPr>
          <p:cNvSpPr>
            <a:spLocks noGrp="1"/>
          </p:cNvSpPr>
          <p:nvPr>
            <p:ph type="title"/>
          </p:nvPr>
        </p:nvSpPr>
        <p:spPr/>
        <p:txBody>
          <a:bodyPr/>
          <a:lstStyle/>
          <a:p>
            <a:r>
              <a:rPr lang="en-US">
                <a:latin typeface="Avenir Book"/>
              </a:rPr>
              <a:t>Considered Independent Variables</a:t>
            </a:r>
          </a:p>
        </p:txBody>
      </p:sp>
      <p:sp>
        <p:nvSpPr>
          <p:cNvPr id="3" name="Content Placeholder 2">
            <a:extLst>
              <a:ext uri="{FF2B5EF4-FFF2-40B4-BE49-F238E27FC236}">
                <a16:creationId xmlns:a16="http://schemas.microsoft.com/office/drawing/2014/main" id="{A540813B-3ED6-4AA4-B6C2-5A1334E7A118}"/>
              </a:ext>
            </a:extLst>
          </p:cNvPr>
          <p:cNvSpPr>
            <a:spLocks noGrp="1"/>
          </p:cNvSpPr>
          <p:nvPr>
            <p:ph idx="1"/>
          </p:nvPr>
        </p:nvSpPr>
        <p:spPr>
          <a:xfrm>
            <a:off x="838200" y="1825624"/>
            <a:ext cx="10771598" cy="4934771"/>
          </a:xfrm>
        </p:spPr>
        <p:txBody>
          <a:bodyPr vert="horz" lIns="91440" tIns="45720" rIns="91440" bIns="45720" rtlCol="0" anchor="t">
            <a:normAutofit lnSpcReduction="10000"/>
          </a:bodyPr>
          <a:lstStyle/>
          <a:p>
            <a:r>
              <a:rPr lang="en-US" u="sng">
                <a:latin typeface="Avenir Book"/>
              </a:rPr>
              <a:t>Health Expenditure</a:t>
            </a:r>
            <a:r>
              <a:rPr lang="en-US">
                <a:latin typeface="Avenir Book"/>
              </a:rPr>
              <a:t> and </a:t>
            </a:r>
            <a:r>
              <a:rPr lang="en-US" u="sng">
                <a:latin typeface="Avenir Book"/>
              </a:rPr>
              <a:t>GDP per capita</a:t>
            </a:r>
            <a:r>
              <a:rPr lang="en-US">
                <a:latin typeface="Avenir Book"/>
              </a:rPr>
              <a:t> was chosen to reflect the resources that a country has its disposal to reduce the suicide rate</a:t>
            </a:r>
          </a:p>
          <a:p>
            <a:r>
              <a:rPr lang="en-US" u="sng">
                <a:latin typeface="Avenir Book"/>
              </a:rPr>
              <a:t>Liters of Alcohol per capita</a:t>
            </a:r>
            <a:r>
              <a:rPr lang="en-US">
                <a:latin typeface="Avenir Book"/>
              </a:rPr>
              <a:t> was chosen to account for an aspect of culture (alcohol consumption) that the media often links to mental health outcomes</a:t>
            </a:r>
          </a:p>
          <a:p>
            <a:r>
              <a:rPr lang="en-US">
                <a:latin typeface="Avenir Book"/>
              </a:rPr>
              <a:t>The </a:t>
            </a:r>
            <a:r>
              <a:rPr lang="en-US" u="sng">
                <a:latin typeface="Avenir Book"/>
              </a:rPr>
              <a:t>prevalence of a suicide prevention strategy</a:t>
            </a:r>
            <a:r>
              <a:rPr lang="en-US">
                <a:latin typeface="Avenir Book"/>
              </a:rPr>
              <a:t>, the </a:t>
            </a:r>
            <a:r>
              <a:rPr lang="en-US" u="sng">
                <a:latin typeface="Avenir Book"/>
              </a:rPr>
              <a:t>number of psychiatrists</a:t>
            </a:r>
            <a:r>
              <a:rPr lang="en-US">
                <a:latin typeface="Avenir Book"/>
              </a:rPr>
              <a:t>, and the </a:t>
            </a:r>
            <a:r>
              <a:rPr lang="en-US" u="sng">
                <a:latin typeface="Avenir Book"/>
              </a:rPr>
              <a:t>number of mental hospitals</a:t>
            </a:r>
            <a:r>
              <a:rPr lang="en-US">
                <a:latin typeface="Avenir Book"/>
              </a:rPr>
              <a:t> were chosen to reflect how a country has deployed its resources to improve mental health outcomes</a:t>
            </a:r>
          </a:p>
          <a:p>
            <a:r>
              <a:rPr lang="en-US">
                <a:latin typeface="Avenir Book"/>
              </a:rPr>
              <a:t>The </a:t>
            </a:r>
            <a:r>
              <a:rPr lang="en-US" u="sng">
                <a:latin typeface="Avenir Book"/>
              </a:rPr>
              <a:t>female/male labor participation ratio</a:t>
            </a:r>
            <a:r>
              <a:rPr lang="en-US">
                <a:latin typeface="Avenir Book"/>
              </a:rPr>
              <a:t> was included to control for this aspect of a country’s culture</a:t>
            </a:r>
          </a:p>
        </p:txBody>
      </p:sp>
      <p:sp>
        <p:nvSpPr>
          <p:cNvPr id="4" name="Slide Number Placeholder 3">
            <a:extLst>
              <a:ext uri="{FF2B5EF4-FFF2-40B4-BE49-F238E27FC236}">
                <a16:creationId xmlns:a16="http://schemas.microsoft.com/office/drawing/2014/main" id="{2279AD4E-5378-2F40-ADAE-EC8CC50EBB9B}"/>
              </a:ext>
            </a:extLst>
          </p:cNvPr>
          <p:cNvSpPr>
            <a:spLocks noGrp="1"/>
          </p:cNvSpPr>
          <p:nvPr>
            <p:ph type="sldNum" sz="quarter" idx="12"/>
          </p:nvPr>
        </p:nvSpPr>
        <p:spPr/>
        <p:txBody>
          <a:bodyPr/>
          <a:lstStyle/>
          <a:p>
            <a:fld id="{0EDEF7FB-CCDB-0D41-A164-7F316B9B1972}" type="slidenum">
              <a:rPr lang="en-US" smtClean="0"/>
              <a:pPr/>
              <a:t>13</a:t>
            </a:fld>
            <a:endParaRPr lang="en-US"/>
          </a:p>
        </p:txBody>
      </p:sp>
    </p:spTree>
    <p:extLst>
      <p:ext uri="{BB962C8B-B14F-4D97-AF65-F5344CB8AC3E}">
        <p14:creationId xmlns:p14="http://schemas.microsoft.com/office/powerpoint/2010/main" val="10625021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2A503-F400-4A1A-93F8-5931FAC2D9A7}"/>
              </a:ext>
            </a:extLst>
          </p:cNvPr>
          <p:cNvSpPr>
            <a:spLocks noGrp="1"/>
          </p:cNvSpPr>
          <p:nvPr>
            <p:ph type="title"/>
          </p:nvPr>
        </p:nvSpPr>
        <p:spPr>
          <a:xfrm>
            <a:off x="669103" y="108271"/>
            <a:ext cx="10684697" cy="1325563"/>
          </a:xfrm>
        </p:spPr>
        <p:txBody>
          <a:bodyPr>
            <a:normAutofit/>
          </a:bodyPr>
          <a:lstStyle/>
          <a:p>
            <a:r>
              <a:rPr lang="en-US" sz="4000">
                <a:latin typeface="Avenir Book"/>
              </a:rPr>
              <a:t>Data Sources</a:t>
            </a:r>
          </a:p>
        </p:txBody>
      </p:sp>
      <p:graphicFrame>
        <p:nvGraphicFramePr>
          <p:cNvPr id="4" name="Table 4">
            <a:extLst>
              <a:ext uri="{FF2B5EF4-FFF2-40B4-BE49-F238E27FC236}">
                <a16:creationId xmlns:a16="http://schemas.microsoft.com/office/drawing/2014/main" id="{69788B7A-01AB-47FD-B02D-48D8C181747F}"/>
              </a:ext>
            </a:extLst>
          </p:cNvPr>
          <p:cNvGraphicFramePr>
            <a:graphicFrameLocks noGrp="1"/>
          </p:cNvGraphicFramePr>
          <p:nvPr>
            <p:extLst>
              <p:ext uri="{D42A27DB-BD31-4B8C-83A1-F6EECF244321}">
                <p14:modId xmlns:p14="http://schemas.microsoft.com/office/powerpoint/2010/main" val="2403511695"/>
              </p:ext>
            </p:extLst>
          </p:nvPr>
        </p:nvGraphicFramePr>
        <p:xfrm>
          <a:off x="669103" y="1220326"/>
          <a:ext cx="10853793" cy="5590363"/>
        </p:xfrm>
        <a:graphic>
          <a:graphicData uri="http://schemas.openxmlformats.org/drawingml/2006/table">
            <a:tbl>
              <a:tblPr firstRow="1" bandRow="1">
                <a:tableStyleId>{073A0DAA-6AF3-43AB-8588-CEC1D06C72B9}</a:tableStyleId>
              </a:tblPr>
              <a:tblGrid>
                <a:gridCol w="2912644">
                  <a:extLst>
                    <a:ext uri="{9D8B030D-6E8A-4147-A177-3AD203B41FA5}">
                      <a16:colId xmlns:a16="http://schemas.microsoft.com/office/drawing/2014/main" val="337383516"/>
                    </a:ext>
                  </a:extLst>
                </a:gridCol>
                <a:gridCol w="6086438">
                  <a:extLst>
                    <a:ext uri="{9D8B030D-6E8A-4147-A177-3AD203B41FA5}">
                      <a16:colId xmlns:a16="http://schemas.microsoft.com/office/drawing/2014/main" val="2531797783"/>
                    </a:ext>
                  </a:extLst>
                </a:gridCol>
                <a:gridCol w="1854711">
                  <a:extLst>
                    <a:ext uri="{9D8B030D-6E8A-4147-A177-3AD203B41FA5}">
                      <a16:colId xmlns:a16="http://schemas.microsoft.com/office/drawing/2014/main" val="2405823740"/>
                    </a:ext>
                  </a:extLst>
                </a:gridCol>
              </a:tblGrid>
              <a:tr h="325994">
                <a:tc>
                  <a:txBody>
                    <a:bodyPr/>
                    <a:lstStyle/>
                    <a:p>
                      <a:r>
                        <a:rPr lang="en-US"/>
                        <a:t>Input</a:t>
                      </a:r>
                    </a:p>
                  </a:txBody>
                  <a:tcPr/>
                </a:tc>
                <a:tc>
                  <a:txBody>
                    <a:bodyPr/>
                    <a:lstStyle/>
                    <a:p>
                      <a:r>
                        <a:rPr lang="en-US"/>
                        <a:t>Data Description</a:t>
                      </a:r>
                    </a:p>
                  </a:txBody>
                  <a:tcPr/>
                </a:tc>
                <a:tc>
                  <a:txBody>
                    <a:bodyPr/>
                    <a:lstStyle/>
                    <a:p>
                      <a:r>
                        <a:rPr lang="en-US"/>
                        <a:t>Source</a:t>
                      </a:r>
                    </a:p>
                  </a:txBody>
                  <a:tcPr/>
                </a:tc>
                <a:extLst>
                  <a:ext uri="{0D108BD9-81ED-4DB2-BD59-A6C34878D82A}">
                    <a16:rowId xmlns:a16="http://schemas.microsoft.com/office/drawing/2014/main" val="1378150262"/>
                  </a:ext>
                </a:extLst>
              </a:tr>
              <a:tr h="842151">
                <a:tc>
                  <a:txBody>
                    <a:bodyPr/>
                    <a:lstStyle/>
                    <a:p>
                      <a:r>
                        <a:rPr lang="en-US" sz="1600"/>
                        <a:t>Current Health Expenditure as a Percentage of GDP</a:t>
                      </a:r>
                    </a:p>
                  </a:txBody>
                  <a:tcPr/>
                </a:tc>
                <a:tc>
                  <a:txBody>
                    <a:bodyPr/>
                    <a:lstStyle/>
                    <a:p>
                      <a:r>
                        <a:rPr lang="en-US" sz="1400"/>
                        <a:t>This data provides an indication on the level of resources channeled to health relative to other uses. It shows the importance of the health sector in the whole economy and indicates the societal priority which health is given measured in monetary terms.</a:t>
                      </a:r>
                    </a:p>
                  </a:txBody>
                  <a:tcPr/>
                </a:tc>
                <a:tc>
                  <a:txBody>
                    <a:bodyPr/>
                    <a:lstStyle/>
                    <a:p>
                      <a:r>
                        <a:rPr lang="en-US" sz="1400" kern="1200">
                          <a:solidFill>
                            <a:schemeClr val="dk1"/>
                          </a:solidFill>
                          <a:effectLst/>
                          <a:latin typeface="+mn-lt"/>
                          <a:ea typeface="+mn-ea"/>
                          <a:cs typeface="+mn-cs"/>
                        </a:rPr>
                        <a:t>World Health Organization [2] </a:t>
                      </a:r>
                      <a:endParaRPr lang="en-US" sz="1400"/>
                    </a:p>
                  </a:txBody>
                  <a:tcPr/>
                </a:tc>
                <a:extLst>
                  <a:ext uri="{0D108BD9-81ED-4DB2-BD59-A6C34878D82A}">
                    <a16:rowId xmlns:a16="http://schemas.microsoft.com/office/drawing/2014/main" val="1319181595"/>
                  </a:ext>
                </a:extLst>
              </a:tr>
              <a:tr h="842151">
                <a:tc>
                  <a:txBody>
                    <a:bodyPr/>
                    <a:lstStyle/>
                    <a:p>
                      <a:r>
                        <a:rPr lang="en-US" sz="1600"/>
                        <a:t>Labor force participation rate (female-male ratio)</a:t>
                      </a:r>
                    </a:p>
                  </a:txBody>
                  <a:tcPr/>
                </a:tc>
                <a:tc>
                  <a:txBody>
                    <a:bodyPr/>
                    <a:lstStyle/>
                    <a:p>
                      <a:r>
                        <a:rPr lang="en-US" sz="1400"/>
                        <a:t>Ratio of female to male of proportion of a country’s working-age population (ages 15 and older) that engages in the labor market, either by working or actively looking for work, expressed as a percentage of the working-age population.</a:t>
                      </a:r>
                    </a:p>
                  </a:txBody>
                  <a:tcPr/>
                </a:tc>
                <a:tc>
                  <a:txBody>
                    <a:bodyPr/>
                    <a:lstStyle/>
                    <a:p>
                      <a:r>
                        <a:rPr lang="en-US" sz="1400"/>
                        <a:t>United Nations Development Programme [1]</a:t>
                      </a:r>
                    </a:p>
                  </a:txBody>
                  <a:tcPr/>
                </a:tc>
                <a:extLst>
                  <a:ext uri="{0D108BD9-81ED-4DB2-BD59-A6C34878D82A}">
                    <a16:rowId xmlns:a16="http://schemas.microsoft.com/office/drawing/2014/main" val="3105293379"/>
                  </a:ext>
                </a:extLst>
              </a:tr>
              <a:tr h="651988">
                <a:tc>
                  <a:txBody>
                    <a:bodyPr/>
                    <a:lstStyle/>
                    <a:p>
                      <a:r>
                        <a:rPr lang="en-US" sz="1600"/>
                        <a:t>GDP per capita, PPP</a:t>
                      </a:r>
                    </a:p>
                  </a:txBody>
                  <a:tcPr/>
                </a:tc>
                <a:tc>
                  <a:txBody>
                    <a:bodyPr/>
                    <a:lstStyle/>
                    <a:p>
                      <a:r>
                        <a:rPr lang="en-US" sz="1400"/>
                        <a:t>Gross Domestic Product converted to international dollars using purchasing power parity (PPP) rates and divided by total population. This data is in terms of PPP in order to account for differences in the cost of living between countries.</a:t>
                      </a:r>
                    </a:p>
                  </a:txBody>
                  <a:tcPr/>
                </a:tc>
                <a:tc>
                  <a:txBody>
                    <a:bodyPr/>
                    <a:lstStyle/>
                    <a:p>
                      <a:r>
                        <a:rPr lang="en-US" sz="1400"/>
                        <a:t>World Bank [1]</a:t>
                      </a:r>
                    </a:p>
                  </a:txBody>
                  <a:tcPr/>
                </a:tc>
                <a:extLst>
                  <a:ext uri="{0D108BD9-81ED-4DB2-BD59-A6C34878D82A}">
                    <a16:rowId xmlns:a16="http://schemas.microsoft.com/office/drawing/2014/main" val="994003380"/>
                  </a:ext>
                </a:extLst>
              </a:tr>
              <a:tr h="686022">
                <a:tc>
                  <a:txBody>
                    <a:bodyPr/>
                    <a:lstStyle/>
                    <a:p>
                      <a:r>
                        <a:rPr lang="en-US" sz="1600"/>
                        <a:t>Liters of Alcohol per capita</a:t>
                      </a:r>
                    </a:p>
                  </a:txBody>
                  <a:tcPr/>
                </a:tc>
                <a:tc>
                  <a:txBody>
                    <a:bodyPr/>
                    <a:lstStyle/>
                    <a:p>
                      <a:r>
                        <a:rPr lang="en-US" sz="1400"/>
                        <a:t> Total (sum of recorded and unrecorded alcohol) amount of alcohol consumed per person (15 years of age or older) over a calendar year, in litres of pure alcohol, adjusted for tourist consumption.</a:t>
                      </a:r>
                    </a:p>
                  </a:txBody>
                  <a:tcPr/>
                </a:tc>
                <a:tc>
                  <a:txBody>
                    <a:bodyPr/>
                    <a:lstStyle/>
                    <a:p>
                      <a:r>
                        <a:rPr lang="en-US" sz="1400"/>
                        <a:t>World Bank [2]</a:t>
                      </a:r>
                    </a:p>
                  </a:txBody>
                  <a:tcPr/>
                </a:tc>
                <a:extLst>
                  <a:ext uri="{0D108BD9-81ED-4DB2-BD59-A6C34878D82A}">
                    <a16:rowId xmlns:a16="http://schemas.microsoft.com/office/drawing/2014/main" val="3877105991"/>
                  </a:ext>
                </a:extLst>
              </a:tr>
              <a:tr h="651988">
                <a:tc>
                  <a:txBody>
                    <a:bodyPr/>
                    <a:lstStyle/>
                    <a:p>
                      <a:r>
                        <a:rPr lang="en-US" sz="1600"/>
                        <a:t>Suicide Prevention Strategy</a:t>
                      </a:r>
                    </a:p>
                  </a:txBody>
                  <a:tcPr/>
                </a:tc>
                <a:tc>
                  <a:txBody>
                    <a:bodyPr/>
                    <a:lstStyle/>
                    <a:p>
                      <a:r>
                        <a:rPr lang="en-US" sz="1400"/>
                        <a:t>Countries which are known have a stand-alone national suicide prevention strategy  are included as 1s, else 0. Note that the plan must be stand-alone, and may not be integrated into another plan, in order to count in the dataset.</a:t>
                      </a:r>
                    </a:p>
                  </a:txBody>
                  <a:tcPr/>
                </a:tc>
                <a:tc>
                  <a:txBody>
                    <a:bodyPr/>
                    <a:lstStyle/>
                    <a:p>
                      <a:r>
                        <a:rPr lang="en-US" sz="1400"/>
                        <a:t>World Health Organization [3]</a:t>
                      </a:r>
                    </a:p>
                  </a:txBody>
                  <a:tcPr/>
                </a:tc>
                <a:extLst>
                  <a:ext uri="{0D108BD9-81ED-4DB2-BD59-A6C34878D82A}">
                    <a16:rowId xmlns:a16="http://schemas.microsoft.com/office/drawing/2014/main" val="1139278270"/>
                  </a:ext>
                </a:extLst>
              </a:tr>
              <a:tr h="663892">
                <a:tc>
                  <a:txBody>
                    <a:bodyPr/>
                    <a:lstStyle/>
                    <a:p>
                      <a:r>
                        <a:rPr lang="en-US" sz="1600"/>
                        <a:t>Psychiatrists in mental health, per 100,000 pop.</a:t>
                      </a:r>
                    </a:p>
                  </a:txBody>
                  <a:tcPr/>
                </a:tc>
                <a:tc>
                  <a:txBody>
                    <a:bodyPr/>
                    <a:lstStyle/>
                    <a:p>
                      <a:r>
                        <a:rPr lang="en-US" sz="1400" kern="1200">
                          <a:solidFill>
                            <a:schemeClr val="dk1"/>
                          </a:solidFill>
                          <a:effectLst/>
                          <a:latin typeface="+mn-lt"/>
                          <a:ea typeface="+mn-ea"/>
                          <a:cs typeface="+mn-cs"/>
                        </a:rPr>
                        <a:t>Number of Psychiatrists working in the mental health sector, per 100,000 population. </a:t>
                      </a:r>
                      <a:endParaRPr lang="en-US" sz="1400"/>
                    </a:p>
                  </a:txBody>
                  <a:tcPr/>
                </a:tc>
                <a:tc>
                  <a:txBody>
                    <a:bodyPr/>
                    <a:lstStyle/>
                    <a:p>
                      <a:r>
                        <a:rPr lang="en-US" sz="1400" kern="1200">
                          <a:solidFill>
                            <a:schemeClr val="dk1"/>
                          </a:solidFill>
                          <a:effectLst/>
                          <a:latin typeface="+mn-lt"/>
                          <a:ea typeface="+mn-ea"/>
                          <a:cs typeface="+mn-cs"/>
                        </a:rPr>
                        <a:t>World Health Organization [4] </a:t>
                      </a:r>
                      <a:endParaRPr lang="en-US" sz="1400"/>
                    </a:p>
                  </a:txBody>
                  <a:tcPr/>
                </a:tc>
                <a:extLst>
                  <a:ext uri="{0D108BD9-81ED-4DB2-BD59-A6C34878D82A}">
                    <a16:rowId xmlns:a16="http://schemas.microsoft.com/office/drawing/2014/main" val="2844546980"/>
                  </a:ext>
                </a:extLst>
              </a:tr>
              <a:tr h="4647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Mental hospitals,</a:t>
                      </a:r>
                      <a:r>
                        <a:rPr lang="en-US" sz="1600" baseline="0" dirty="0"/>
                        <a:t> per 100,000 pop.</a:t>
                      </a:r>
                      <a:endParaRPr lang="en-US" sz="1600" dirty="0"/>
                    </a:p>
                  </a:txBody>
                  <a:tcPr/>
                </a:tc>
                <a:tc>
                  <a:txBody>
                    <a:bodyPr/>
                    <a:lstStyle/>
                    <a:p>
                      <a:r>
                        <a:rPr lang="en-US" sz="1400"/>
                        <a:t>Number of hospitals dedicated to mental health per 100,000 population</a:t>
                      </a:r>
                    </a:p>
                  </a:txBody>
                  <a:tcPr/>
                </a:tc>
                <a:tc>
                  <a:txBody>
                    <a:bodyPr/>
                    <a:lstStyle/>
                    <a:p>
                      <a:r>
                        <a:rPr lang="en-US" sz="1400" dirty="0"/>
                        <a:t>World Health Organization [5]</a:t>
                      </a:r>
                    </a:p>
                  </a:txBody>
                  <a:tcPr/>
                </a:tc>
                <a:extLst>
                  <a:ext uri="{0D108BD9-81ED-4DB2-BD59-A6C34878D82A}">
                    <a16:rowId xmlns:a16="http://schemas.microsoft.com/office/drawing/2014/main" val="578237239"/>
                  </a:ext>
                </a:extLst>
              </a:tr>
            </a:tbl>
          </a:graphicData>
        </a:graphic>
      </p:graphicFrame>
      <p:sp>
        <p:nvSpPr>
          <p:cNvPr id="3" name="Slide Number Placeholder 2">
            <a:extLst>
              <a:ext uri="{FF2B5EF4-FFF2-40B4-BE49-F238E27FC236}">
                <a16:creationId xmlns:a16="http://schemas.microsoft.com/office/drawing/2014/main" id="{D84458E0-B519-B24C-9B45-0612418C4EB2}"/>
              </a:ext>
            </a:extLst>
          </p:cNvPr>
          <p:cNvSpPr>
            <a:spLocks noGrp="1"/>
          </p:cNvSpPr>
          <p:nvPr>
            <p:ph type="sldNum" sz="quarter" idx="12"/>
          </p:nvPr>
        </p:nvSpPr>
        <p:spPr/>
        <p:txBody>
          <a:bodyPr/>
          <a:lstStyle/>
          <a:p>
            <a:fld id="{0EDEF7FB-CCDB-0D41-A164-7F316B9B1972}" type="slidenum">
              <a:rPr lang="en-US" smtClean="0"/>
              <a:pPr/>
              <a:t>14</a:t>
            </a:fld>
            <a:endParaRPr lang="en-US"/>
          </a:p>
        </p:txBody>
      </p:sp>
    </p:spTree>
    <p:extLst>
      <p:ext uri="{BB962C8B-B14F-4D97-AF65-F5344CB8AC3E}">
        <p14:creationId xmlns:p14="http://schemas.microsoft.com/office/powerpoint/2010/main" val="3877960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latin typeface="Avenir Book"/>
              </a:rPr>
              <a:t>Modeling &amp; Assumptions</a:t>
            </a:r>
          </a:p>
        </p:txBody>
      </p:sp>
    </p:spTree>
    <p:extLst>
      <p:ext uri="{BB962C8B-B14F-4D97-AF65-F5344CB8AC3E}">
        <p14:creationId xmlns:p14="http://schemas.microsoft.com/office/powerpoint/2010/main" val="36286745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5C610-98C4-4732-81F8-489E110900B8}"/>
              </a:ext>
            </a:extLst>
          </p:cNvPr>
          <p:cNvSpPr>
            <a:spLocks noGrp="1"/>
          </p:cNvSpPr>
          <p:nvPr>
            <p:ph type="title"/>
          </p:nvPr>
        </p:nvSpPr>
        <p:spPr/>
        <p:txBody>
          <a:bodyPr/>
          <a:lstStyle/>
          <a:p>
            <a:r>
              <a:rPr lang="en-US">
                <a:latin typeface="Avenir Book"/>
              </a:rPr>
              <a:t>Modeling Objective: Inferential vs Predictive</a:t>
            </a:r>
          </a:p>
        </p:txBody>
      </p:sp>
      <p:sp>
        <p:nvSpPr>
          <p:cNvPr id="3" name="Content Placeholder 2">
            <a:extLst>
              <a:ext uri="{FF2B5EF4-FFF2-40B4-BE49-F238E27FC236}">
                <a16:creationId xmlns:a16="http://schemas.microsoft.com/office/drawing/2014/main" id="{D0032FB9-CD46-4003-B3D0-BA96497A9FF6}"/>
              </a:ext>
            </a:extLst>
          </p:cNvPr>
          <p:cNvSpPr>
            <a:spLocks noGrp="1"/>
          </p:cNvSpPr>
          <p:nvPr>
            <p:ph idx="1"/>
          </p:nvPr>
        </p:nvSpPr>
        <p:spPr>
          <a:xfrm>
            <a:off x="838200" y="1825625"/>
            <a:ext cx="10044595" cy="4674927"/>
          </a:xfrm>
        </p:spPr>
        <p:txBody>
          <a:bodyPr vert="horz" lIns="91440" tIns="45720" rIns="91440" bIns="45720" rtlCol="0" anchor="t">
            <a:normAutofit/>
          </a:bodyPr>
          <a:lstStyle/>
          <a:p>
            <a:r>
              <a:rPr lang="en-US">
                <a:latin typeface="Avenir Book"/>
              </a:rPr>
              <a:t>Our model is intended to be used for inferential, rather than predictive, purposes</a:t>
            </a:r>
          </a:p>
          <a:p>
            <a:endParaRPr lang="en-US">
              <a:latin typeface="Avenir Book"/>
            </a:endParaRPr>
          </a:p>
          <a:p>
            <a:r>
              <a:rPr lang="en-US">
                <a:latin typeface="Avenir Book"/>
              </a:rPr>
              <a:t>The model was developed to infer properties about how a handful of socioeconomic and cultural indicators impact suicide rates</a:t>
            </a:r>
          </a:p>
          <a:p>
            <a:endParaRPr lang="en-US">
              <a:latin typeface="Avenir Book"/>
            </a:endParaRPr>
          </a:p>
          <a:p>
            <a:r>
              <a:rPr lang="en-US">
                <a:latin typeface="Avenir Book"/>
              </a:rPr>
              <a:t>Our objective is to discover relationships between variables to  inform relevant public policy and future research in the area</a:t>
            </a:r>
            <a:endParaRPr lang="en-US"/>
          </a:p>
          <a:p>
            <a:endParaRPr lang="en-US"/>
          </a:p>
          <a:p>
            <a:endParaRPr lang="en-US"/>
          </a:p>
        </p:txBody>
      </p:sp>
      <p:sp>
        <p:nvSpPr>
          <p:cNvPr id="4" name="Slide Number Placeholder 3">
            <a:extLst>
              <a:ext uri="{FF2B5EF4-FFF2-40B4-BE49-F238E27FC236}">
                <a16:creationId xmlns:a16="http://schemas.microsoft.com/office/drawing/2014/main" id="{D814E857-9E9C-4B42-B740-42091D45B828}"/>
              </a:ext>
            </a:extLst>
          </p:cNvPr>
          <p:cNvSpPr>
            <a:spLocks noGrp="1"/>
          </p:cNvSpPr>
          <p:nvPr>
            <p:ph type="sldNum" sz="quarter" idx="12"/>
          </p:nvPr>
        </p:nvSpPr>
        <p:spPr/>
        <p:txBody>
          <a:bodyPr/>
          <a:lstStyle/>
          <a:p>
            <a:fld id="{0EDEF7FB-CCDB-0D41-A164-7F316B9B1972}" type="slidenum">
              <a:rPr lang="en-US" smtClean="0"/>
              <a:pPr/>
              <a:t>16</a:t>
            </a:fld>
            <a:endParaRPr lang="en-US"/>
          </a:p>
        </p:txBody>
      </p:sp>
    </p:spTree>
    <p:extLst>
      <p:ext uri="{BB962C8B-B14F-4D97-AF65-F5344CB8AC3E}">
        <p14:creationId xmlns:p14="http://schemas.microsoft.com/office/powerpoint/2010/main" val="248237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10">
            <a:extLst>
              <a:ext uri="{FF2B5EF4-FFF2-40B4-BE49-F238E27FC236}">
                <a16:creationId xmlns:a16="http://schemas.microsoft.com/office/drawing/2014/main" id="{6EF5F27D-10D8-4070-84DC-FBB69228C2F3}"/>
              </a:ext>
            </a:extLst>
          </p:cNvPr>
          <p:cNvGraphicFramePr/>
          <p:nvPr>
            <p:extLst>
              <p:ext uri="{D42A27DB-BD31-4B8C-83A1-F6EECF244321}">
                <p14:modId xmlns:p14="http://schemas.microsoft.com/office/powerpoint/2010/main" val="2406486508"/>
              </p:ext>
            </p:extLst>
          </p:nvPr>
        </p:nvGraphicFramePr>
        <p:xfrm>
          <a:off x="793397" y="1463040"/>
          <a:ext cx="10605205" cy="48933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FE65C610-98C4-4732-81F8-489E110900B8}"/>
              </a:ext>
            </a:extLst>
          </p:cNvPr>
          <p:cNvSpPr>
            <a:spLocks noGrp="1"/>
          </p:cNvSpPr>
          <p:nvPr>
            <p:ph type="title"/>
          </p:nvPr>
        </p:nvSpPr>
        <p:spPr>
          <a:xfrm>
            <a:off x="704636" y="252110"/>
            <a:ext cx="10515600" cy="1325563"/>
          </a:xfrm>
        </p:spPr>
        <p:txBody>
          <a:bodyPr>
            <a:normAutofit/>
          </a:bodyPr>
          <a:lstStyle/>
          <a:p>
            <a:r>
              <a:rPr lang="en-US" sz="3800" dirty="0">
                <a:latin typeface="Avenir Book"/>
              </a:rPr>
              <a:t>Approach to Modeling: Development Steps</a:t>
            </a:r>
          </a:p>
        </p:txBody>
      </p:sp>
      <p:sp>
        <p:nvSpPr>
          <p:cNvPr id="3" name="Slide Number Placeholder 2">
            <a:extLst>
              <a:ext uri="{FF2B5EF4-FFF2-40B4-BE49-F238E27FC236}">
                <a16:creationId xmlns:a16="http://schemas.microsoft.com/office/drawing/2014/main" id="{39794CC2-564B-C94A-803A-43B7F6261483}"/>
              </a:ext>
            </a:extLst>
          </p:cNvPr>
          <p:cNvSpPr>
            <a:spLocks noGrp="1"/>
          </p:cNvSpPr>
          <p:nvPr>
            <p:ph type="sldNum" sz="quarter" idx="12"/>
          </p:nvPr>
        </p:nvSpPr>
        <p:spPr/>
        <p:txBody>
          <a:bodyPr/>
          <a:lstStyle/>
          <a:p>
            <a:fld id="{0EDEF7FB-CCDB-0D41-A164-7F316B9B1972}" type="slidenum">
              <a:rPr lang="en-US" smtClean="0"/>
              <a:pPr/>
              <a:t>17</a:t>
            </a:fld>
            <a:endParaRPr lang="en-US"/>
          </a:p>
        </p:txBody>
      </p:sp>
    </p:spTree>
    <p:extLst>
      <p:ext uri="{BB962C8B-B14F-4D97-AF65-F5344CB8AC3E}">
        <p14:creationId xmlns:p14="http://schemas.microsoft.com/office/powerpoint/2010/main" val="15795518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60031-0F2B-4BA5-9EF9-07686E1985DD}"/>
              </a:ext>
            </a:extLst>
          </p:cNvPr>
          <p:cNvSpPr>
            <a:spLocks noGrp="1"/>
          </p:cNvSpPr>
          <p:nvPr>
            <p:ph type="title"/>
          </p:nvPr>
        </p:nvSpPr>
        <p:spPr/>
        <p:txBody>
          <a:bodyPr/>
          <a:lstStyle/>
          <a:p>
            <a:r>
              <a:rPr lang="en-US">
                <a:latin typeface="Avenir Book"/>
              </a:rPr>
              <a:t>Variable Decisions</a:t>
            </a:r>
            <a:endParaRPr lang="en-US"/>
          </a:p>
        </p:txBody>
      </p:sp>
      <p:sp>
        <p:nvSpPr>
          <p:cNvPr id="3" name="Content Placeholder 2">
            <a:extLst>
              <a:ext uri="{FF2B5EF4-FFF2-40B4-BE49-F238E27FC236}">
                <a16:creationId xmlns:a16="http://schemas.microsoft.com/office/drawing/2014/main" id="{A540813B-3ED6-4AA4-B6C2-5A1334E7A118}"/>
              </a:ext>
            </a:extLst>
          </p:cNvPr>
          <p:cNvSpPr>
            <a:spLocks noGrp="1"/>
          </p:cNvSpPr>
          <p:nvPr>
            <p:ph idx="1"/>
          </p:nvPr>
        </p:nvSpPr>
        <p:spPr>
          <a:xfrm>
            <a:off x="838200" y="1962258"/>
            <a:ext cx="5038618" cy="4685122"/>
          </a:xfrm>
        </p:spPr>
        <p:txBody>
          <a:bodyPr vert="horz" lIns="91440" tIns="45720" rIns="91440" bIns="45720" rtlCol="0" anchor="t">
            <a:normAutofit/>
          </a:bodyPr>
          <a:lstStyle/>
          <a:p>
            <a:r>
              <a:rPr lang="en-US" sz="2000"/>
              <a:t>Labor force participation rate (female-male ratio)</a:t>
            </a:r>
          </a:p>
          <a:p>
            <a:endParaRPr lang="en-US" sz="2000"/>
          </a:p>
          <a:p>
            <a:r>
              <a:rPr lang="en-US" sz="2000"/>
              <a:t>GDP per capita, PPP</a:t>
            </a:r>
          </a:p>
          <a:p>
            <a:endParaRPr lang="en-US" sz="2000"/>
          </a:p>
          <a:p>
            <a:r>
              <a:rPr lang="en-US" sz="2000"/>
              <a:t>Liters of Alcohol consumption per capita</a:t>
            </a:r>
          </a:p>
          <a:p>
            <a:endParaRPr lang="en-US" sz="2000"/>
          </a:p>
          <a:p>
            <a:r>
              <a:rPr lang="en-US" sz="2000"/>
              <a:t>Prevalence of a Suicide Prevention Strategy</a:t>
            </a:r>
          </a:p>
          <a:p>
            <a:endParaRPr lang="en-US" sz="1400"/>
          </a:p>
        </p:txBody>
      </p:sp>
      <p:sp>
        <p:nvSpPr>
          <p:cNvPr id="4" name="TextBox 3">
            <a:extLst>
              <a:ext uri="{FF2B5EF4-FFF2-40B4-BE49-F238E27FC236}">
                <a16:creationId xmlns:a16="http://schemas.microsoft.com/office/drawing/2014/main" id="{28379B77-A2BE-43AE-AD1A-6DBE57885B9D}"/>
              </a:ext>
            </a:extLst>
          </p:cNvPr>
          <p:cNvSpPr txBox="1"/>
          <p:nvPr/>
        </p:nvSpPr>
        <p:spPr>
          <a:xfrm>
            <a:off x="2349062" y="141364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Selected &amp; Included</a:t>
            </a:r>
          </a:p>
        </p:txBody>
      </p:sp>
      <p:sp>
        <p:nvSpPr>
          <p:cNvPr id="6" name="TextBox 5">
            <a:extLst>
              <a:ext uri="{FF2B5EF4-FFF2-40B4-BE49-F238E27FC236}">
                <a16:creationId xmlns:a16="http://schemas.microsoft.com/office/drawing/2014/main" id="{8D26725B-B0FA-4A0A-AEB3-DD0CFA442ED0}"/>
              </a:ext>
            </a:extLst>
          </p:cNvPr>
          <p:cNvSpPr txBox="1"/>
          <p:nvPr/>
        </p:nvSpPr>
        <p:spPr>
          <a:xfrm>
            <a:off x="7258397" y="141364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Considered &amp; excluded</a:t>
            </a:r>
          </a:p>
        </p:txBody>
      </p:sp>
      <p:sp>
        <p:nvSpPr>
          <p:cNvPr id="5" name="Slide Number Placeholder 4">
            <a:extLst>
              <a:ext uri="{FF2B5EF4-FFF2-40B4-BE49-F238E27FC236}">
                <a16:creationId xmlns:a16="http://schemas.microsoft.com/office/drawing/2014/main" id="{6A810FF8-1882-9D4B-AAE3-097D7B7142B3}"/>
              </a:ext>
            </a:extLst>
          </p:cNvPr>
          <p:cNvSpPr>
            <a:spLocks noGrp="1"/>
          </p:cNvSpPr>
          <p:nvPr>
            <p:ph type="sldNum" sz="quarter" idx="12"/>
          </p:nvPr>
        </p:nvSpPr>
        <p:spPr/>
        <p:txBody>
          <a:bodyPr/>
          <a:lstStyle/>
          <a:p>
            <a:fld id="{0EDEF7FB-CCDB-0D41-A164-7F316B9B1972}" type="slidenum">
              <a:rPr lang="en-US" smtClean="0"/>
              <a:pPr/>
              <a:t>18</a:t>
            </a:fld>
            <a:endParaRPr lang="en-US"/>
          </a:p>
        </p:txBody>
      </p:sp>
      <p:sp>
        <p:nvSpPr>
          <p:cNvPr id="7" name="Content Placeholder 2">
            <a:extLst>
              <a:ext uri="{FF2B5EF4-FFF2-40B4-BE49-F238E27FC236}">
                <a16:creationId xmlns:a16="http://schemas.microsoft.com/office/drawing/2014/main" id="{651A8398-58D6-4B8A-9B4D-55BA22550F44}"/>
              </a:ext>
            </a:extLst>
          </p:cNvPr>
          <p:cNvSpPr txBox="1">
            <a:spLocks/>
          </p:cNvSpPr>
          <p:nvPr/>
        </p:nvSpPr>
        <p:spPr>
          <a:xfrm>
            <a:off x="5747535" y="1962257"/>
            <a:ext cx="5148564" cy="493477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t>Current Health Expenditure as a Percentage of GDP</a:t>
            </a:r>
          </a:p>
          <a:p>
            <a:endParaRPr lang="en-US" sz="2000"/>
          </a:p>
          <a:p>
            <a:r>
              <a:rPr lang="en-US" sz="2000"/>
              <a:t>Number of Psychiatrists working in the mental health sector, per 100,000 population</a:t>
            </a:r>
          </a:p>
          <a:p>
            <a:endParaRPr lang="en-US" sz="2000"/>
          </a:p>
          <a:p>
            <a:r>
              <a:rPr lang="en-US" sz="2000"/>
              <a:t>Number of Mental Hospitals, per 100,000 population</a:t>
            </a:r>
          </a:p>
          <a:p>
            <a:endParaRPr lang="en-US" sz="1400"/>
          </a:p>
        </p:txBody>
      </p:sp>
      <p:cxnSp>
        <p:nvCxnSpPr>
          <p:cNvPr id="9" name="Straight Connector 8">
            <a:extLst>
              <a:ext uri="{FF2B5EF4-FFF2-40B4-BE49-F238E27FC236}">
                <a16:creationId xmlns:a16="http://schemas.microsoft.com/office/drawing/2014/main" id="{60F21018-35D2-42E1-BB24-BE9FD5FC7C92}"/>
              </a:ext>
            </a:extLst>
          </p:cNvPr>
          <p:cNvCxnSpPr>
            <a:cxnSpLocks/>
          </p:cNvCxnSpPr>
          <p:nvPr/>
        </p:nvCxnSpPr>
        <p:spPr>
          <a:xfrm>
            <a:off x="5747535" y="1551398"/>
            <a:ext cx="0" cy="455145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EE7BFBA-2F32-477A-86A4-C713E8DD334D}"/>
              </a:ext>
            </a:extLst>
          </p:cNvPr>
          <p:cNvCxnSpPr>
            <a:cxnSpLocks/>
          </p:cNvCxnSpPr>
          <p:nvPr/>
        </p:nvCxnSpPr>
        <p:spPr>
          <a:xfrm>
            <a:off x="838200" y="1782973"/>
            <a:ext cx="10134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44468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60031-0F2B-4BA5-9EF9-07686E1985DD}"/>
              </a:ext>
            </a:extLst>
          </p:cNvPr>
          <p:cNvSpPr>
            <a:spLocks noGrp="1"/>
          </p:cNvSpPr>
          <p:nvPr>
            <p:ph type="title"/>
          </p:nvPr>
        </p:nvSpPr>
        <p:spPr/>
        <p:txBody>
          <a:bodyPr/>
          <a:lstStyle/>
          <a:p>
            <a:r>
              <a:rPr lang="en-US" dirty="0">
                <a:latin typeface="Avenir Book"/>
              </a:rPr>
              <a:t>Modeling Assumptions</a:t>
            </a:r>
            <a:endParaRPr lang="en-US" dirty="0"/>
          </a:p>
        </p:txBody>
      </p:sp>
      <p:sp>
        <p:nvSpPr>
          <p:cNvPr id="3" name="Content Placeholder 2">
            <a:extLst>
              <a:ext uri="{FF2B5EF4-FFF2-40B4-BE49-F238E27FC236}">
                <a16:creationId xmlns:a16="http://schemas.microsoft.com/office/drawing/2014/main" id="{A540813B-3ED6-4AA4-B6C2-5A1334E7A118}"/>
              </a:ext>
            </a:extLst>
          </p:cNvPr>
          <p:cNvSpPr>
            <a:spLocks noGrp="1"/>
          </p:cNvSpPr>
          <p:nvPr>
            <p:ph idx="1"/>
          </p:nvPr>
        </p:nvSpPr>
        <p:spPr>
          <a:xfrm>
            <a:off x="838199" y="1962259"/>
            <a:ext cx="9836649" cy="4394092"/>
          </a:xfrm>
        </p:spPr>
        <p:txBody>
          <a:bodyPr>
            <a:normAutofit/>
          </a:bodyPr>
          <a:lstStyle/>
          <a:p>
            <a:r>
              <a:rPr lang="en-US" sz="2400" u="sng"/>
              <a:t>GDP per capita</a:t>
            </a:r>
            <a:r>
              <a:rPr lang="en-US" sz="2400"/>
              <a:t> is an appropriate indicator to reflect the wealth of a country </a:t>
            </a:r>
          </a:p>
          <a:p>
            <a:endParaRPr lang="en-US" sz="2400"/>
          </a:p>
          <a:p>
            <a:r>
              <a:rPr lang="en-US" sz="2400"/>
              <a:t>The </a:t>
            </a:r>
            <a:r>
              <a:rPr lang="en-US" sz="2400" u="sng"/>
              <a:t>prevalence of a national suicide prevention strategy</a:t>
            </a:r>
            <a:r>
              <a:rPr lang="en-US" sz="2400"/>
              <a:t> is indicative that the country has taken the time to develop a comprehensive and data driven approach to suicide, based on solid evidence</a:t>
            </a:r>
          </a:p>
          <a:p>
            <a:endParaRPr lang="en-US" sz="2400"/>
          </a:p>
          <a:p>
            <a:r>
              <a:rPr lang="en-US" sz="2400" u="sng"/>
              <a:t>Liters of Alcohol consumed per capita</a:t>
            </a:r>
            <a:r>
              <a:rPr lang="en-US" sz="2400"/>
              <a:t> reflects the tendency for individuals in the given country to consume excessive amounts of alcohol</a:t>
            </a:r>
            <a:endParaRPr lang="en-US" sz="2400" u="sng"/>
          </a:p>
        </p:txBody>
      </p:sp>
      <p:sp>
        <p:nvSpPr>
          <p:cNvPr id="4" name="Slide Number Placeholder 3">
            <a:extLst>
              <a:ext uri="{FF2B5EF4-FFF2-40B4-BE49-F238E27FC236}">
                <a16:creationId xmlns:a16="http://schemas.microsoft.com/office/drawing/2014/main" id="{2CB10DB9-CFD8-404F-A433-4F067EA8DF50}"/>
              </a:ext>
            </a:extLst>
          </p:cNvPr>
          <p:cNvSpPr>
            <a:spLocks noGrp="1"/>
          </p:cNvSpPr>
          <p:nvPr>
            <p:ph type="sldNum" sz="quarter" idx="12"/>
          </p:nvPr>
        </p:nvSpPr>
        <p:spPr/>
        <p:txBody>
          <a:bodyPr/>
          <a:lstStyle/>
          <a:p>
            <a:fld id="{0EDEF7FB-CCDB-0D41-A164-7F316B9B1972}" type="slidenum">
              <a:rPr lang="en-US" smtClean="0"/>
              <a:pPr/>
              <a:t>19</a:t>
            </a:fld>
            <a:endParaRPr lang="en-US"/>
          </a:p>
        </p:txBody>
      </p:sp>
    </p:spTree>
    <p:extLst>
      <p:ext uri="{BB962C8B-B14F-4D97-AF65-F5344CB8AC3E}">
        <p14:creationId xmlns:p14="http://schemas.microsoft.com/office/powerpoint/2010/main" val="2355579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747E3-1B5F-D14C-BFD1-F80CCB693482}"/>
              </a:ext>
            </a:extLst>
          </p:cNvPr>
          <p:cNvSpPr>
            <a:spLocks noGrp="1"/>
          </p:cNvSpPr>
          <p:nvPr>
            <p:ph type="title"/>
          </p:nvPr>
        </p:nvSpPr>
        <p:spPr/>
        <p:txBody>
          <a:bodyPr/>
          <a:lstStyle/>
          <a:p>
            <a:r>
              <a:rPr lang="en-US"/>
              <a:t>Team Members: Team 25</a:t>
            </a:r>
          </a:p>
        </p:txBody>
      </p:sp>
      <p:sp>
        <p:nvSpPr>
          <p:cNvPr id="3" name="Content Placeholder 2">
            <a:extLst>
              <a:ext uri="{FF2B5EF4-FFF2-40B4-BE49-F238E27FC236}">
                <a16:creationId xmlns:a16="http://schemas.microsoft.com/office/drawing/2014/main" id="{41D4C6AE-E0B9-C04E-90F8-A885949ABDCF}"/>
              </a:ext>
            </a:extLst>
          </p:cNvPr>
          <p:cNvSpPr>
            <a:spLocks noGrp="1"/>
          </p:cNvSpPr>
          <p:nvPr>
            <p:ph idx="1"/>
          </p:nvPr>
        </p:nvSpPr>
        <p:spPr>
          <a:xfrm>
            <a:off x="838200" y="1825625"/>
            <a:ext cx="10515600" cy="742763"/>
          </a:xfrm>
        </p:spPr>
        <p:txBody>
          <a:bodyPr>
            <a:normAutofit fontScale="77500" lnSpcReduction="20000"/>
          </a:bodyPr>
          <a:lstStyle/>
          <a:p>
            <a:r>
              <a:rPr lang="en-US"/>
              <a:t>Background Information on Team (add a picture)</a:t>
            </a:r>
          </a:p>
          <a:p>
            <a:r>
              <a:rPr lang="en-US"/>
              <a:t>Little bit of get to know you</a:t>
            </a:r>
          </a:p>
        </p:txBody>
      </p:sp>
      <p:pic>
        <p:nvPicPr>
          <p:cNvPr id="4" name="Picture 3">
            <a:extLst>
              <a:ext uri="{FF2B5EF4-FFF2-40B4-BE49-F238E27FC236}">
                <a16:creationId xmlns:a16="http://schemas.microsoft.com/office/drawing/2014/main" id="{B8D29407-0201-5843-B028-E958C63BE0FE}"/>
              </a:ext>
            </a:extLst>
          </p:cNvPr>
          <p:cNvPicPr>
            <a:picLocks noChangeAspect="1"/>
          </p:cNvPicPr>
          <p:nvPr/>
        </p:nvPicPr>
        <p:blipFill>
          <a:blip r:embed="rId2"/>
          <a:stretch>
            <a:fillRect/>
          </a:stretch>
        </p:blipFill>
        <p:spPr>
          <a:xfrm>
            <a:off x="9362514" y="3082487"/>
            <a:ext cx="1409700" cy="1587500"/>
          </a:xfrm>
          <a:prstGeom prst="rect">
            <a:avLst/>
          </a:prstGeom>
        </p:spPr>
      </p:pic>
      <p:sp>
        <p:nvSpPr>
          <p:cNvPr id="5" name="TextBox 4">
            <a:extLst>
              <a:ext uri="{FF2B5EF4-FFF2-40B4-BE49-F238E27FC236}">
                <a16:creationId xmlns:a16="http://schemas.microsoft.com/office/drawing/2014/main" id="{705F767F-FCE5-FE47-A6ED-14184D4492F3}"/>
              </a:ext>
            </a:extLst>
          </p:cNvPr>
          <p:cNvSpPr txBox="1"/>
          <p:nvPr/>
        </p:nvSpPr>
        <p:spPr>
          <a:xfrm>
            <a:off x="9008408" y="4868081"/>
            <a:ext cx="2345392" cy="1200329"/>
          </a:xfrm>
          <a:prstGeom prst="rect">
            <a:avLst/>
          </a:prstGeom>
          <a:noFill/>
        </p:spPr>
        <p:txBody>
          <a:bodyPr wrap="square" rtlCol="0">
            <a:spAutoFit/>
          </a:bodyPr>
          <a:lstStyle/>
          <a:p>
            <a:r>
              <a:rPr lang="en-US" sz="1200" b="1"/>
              <a:t>Peter Williams </a:t>
            </a:r>
          </a:p>
          <a:p>
            <a:r>
              <a:rPr lang="en-US" sz="1200"/>
              <a:t>MS in Statistics </a:t>
            </a:r>
          </a:p>
          <a:p>
            <a:r>
              <a:rPr lang="en-US" sz="1200"/>
              <a:t>(Part-time - School of Math)</a:t>
            </a:r>
            <a:br>
              <a:rPr lang="en-US" sz="1200"/>
            </a:br>
            <a:endParaRPr lang="en-US" sz="1200"/>
          </a:p>
          <a:p>
            <a:r>
              <a:rPr lang="en-US" sz="1200"/>
              <a:t>From Atlanta, GA</a:t>
            </a:r>
          </a:p>
          <a:p>
            <a:r>
              <a:rPr lang="en-US" sz="1200"/>
              <a:t>Hobbies: Running &amp; Board Games</a:t>
            </a:r>
          </a:p>
        </p:txBody>
      </p:sp>
      <p:sp>
        <p:nvSpPr>
          <p:cNvPr id="9" name="Rectangle 8">
            <a:extLst>
              <a:ext uri="{FF2B5EF4-FFF2-40B4-BE49-F238E27FC236}">
                <a16:creationId xmlns:a16="http://schemas.microsoft.com/office/drawing/2014/main" id="{6BCBCA3A-3A6D-DB4E-A740-258DCDF0629B}"/>
              </a:ext>
            </a:extLst>
          </p:cNvPr>
          <p:cNvSpPr/>
          <p:nvPr/>
        </p:nvSpPr>
        <p:spPr>
          <a:xfrm>
            <a:off x="8780929" y="2884392"/>
            <a:ext cx="2572871" cy="34693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6665AF92-76FE-4AE4-9326-51E5D21937C7}"/>
              </a:ext>
            </a:extLst>
          </p:cNvPr>
          <p:cNvPicPr>
            <a:picLocks noChangeAspect="1"/>
          </p:cNvPicPr>
          <p:nvPr/>
        </p:nvPicPr>
        <p:blipFill>
          <a:blip r:embed="rId3"/>
          <a:srcRect/>
          <a:stretch/>
        </p:blipFill>
        <p:spPr>
          <a:xfrm>
            <a:off x="6802145" y="3082487"/>
            <a:ext cx="1153909" cy="1587500"/>
          </a:xfrm>
          <a:prstGeom prst="rect">
            <a:avLst/>
          </a:prstGeom>
        </p:spPr>
      </p:pic>
      <p:sp>
        <p:nvSpPr>
          <p:cNvPr id="8" name="TextBox 7">
            <a:extLst>
              <a:ext uri="{FF2B5EF4-FFF2-40B4-BE49-F238E27FC236}">
                <a16:creationId xmlns:a16="http://schemas.microsoft.com/office/drawing/2014/main" id="{C19FF405-2491-4C12-B03F-8FE1D47C52B6}"/>
              </a:ext>
            </a:extLst>
          </p:cNvPr>
          <p:cNvSpPr txBox="1"/>
          <p:nvPr/>
        </p:nvSpPr>
        <p:spPr>
          <a:xfrm>
            <a:off x="6320144" y="4868081"/>
            <a:ext cx="2345392" cy="1200329"/>
          </a:xfrm>
          <a:prstGeom prst="rect">
            <a:avLst/>
          </a:prstGeom>
          <a:noFill/>
        </p:spPr>
        <p:txBody>
          <a:bodyPr wrap="square" rtlCol="0">
            <a:spAutoFit/>
          </a:bodyPr>
          <a:lstStyle/>
          <a:p>
            <a:r>
              <a:rPr lang="en-US" sz="1200" b="1"/>
              <a:t>Michael Szostak</a:t>
            </a:r>
          </a:p>
          <a:p>
            <a:r>
              <a:rPr lang="en-US" sz="1200"/>
              <a:t>MS in Aerospace </a:t>
            </a:r>
          </a:p>
          <a:p>
            <a:r>
              <a:rPr lang="en-US" sz="1200"/>
              <a:t>Aerospace Systems Design Lab</a:t>
            </a:r>
            <a:br>
              <a:rPr lang="en-US" sz="1200"/>
            </a:br>
            <a:endParaRPr lang="en-US" sz="1200"/>
          </a:p>
          <a:p>
            <a:r>
              <a:rPr lang="en-US" sz="1200"/>
              <a:t>From Austin, TX</a:t>
            </a:r>
          </a:p>
          <a:p>
            <a:r>
              <a:rPr lang="en-US" sz="1200"/>
              <a:t>Hobbies: Running &amp; Mtn Biking</a:t>
            </a:r>
          </a:p>
        </p:txBody>
      </p:sp>
      <p:sp>
        <p:nvSpPr>
          <p:cNvPr id="10" name="Rectangle 9">
            <a:extLst>
              <a:ext uri="{FF2B5EF4-FFF2-40B4-BE49-F238E27FC236}">
                <a16:creationId xmlns:a16="http://schemas.microsoft.com/office/drawing/2014/main" id="{698B3D34-688A-4C11-9566-40CFADF0765C}"/>
              </a:ext>
            </a:extLst>
          </p:cNvPr>
          <p:cNvSpPr/>
          <p:nvPr/>
        </p:nvSpPr>
        <p:spPr>
          <a:xfrm>
            <a:off x="6092665" y="2884392"/>
            <a:ext cx="2572871" cy="34693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266B7F0-CF8D-44F0-BCD9-A94605737217}"/>
              </a:ext>
            </a:extLst>
          </p:cNvPr>
          <p:cNvSpPr txBox="1"/>
          <p:nvPr/>
        </p:nvSpPr>
        <p:spPr>
          <a:xfrm>
            <a:off x="3582562" y="4878274"/>
            <a:ext cx="2345392" cy="1384995"/>
          </a:xfrm>
          <a:prstGeom prst="rect">
            <a:avLst/>
          </a:prstGeom>
          <a:noFill/>
        </p:spPr>
        <p:txBody>
          <a:bodyPr wrap="square" rtlCol="0" anchor="t">
            <a:spAutoFit/>
          </a:bodyPr>
          <a:lstStyle/>
          <a:p>
            <a:r>
              <a:rPr lang="en-US" sz="1200" b="1"/>
              <a:t>Samuel Garcia </a:t>
            </a:r>
          </a:p>
          <a:p>
            <a:r>
              <a:rPr lang="en-US" sz="1200"/>
              <a:t>MS in Statistics </a:t>
            </a:r>
            <a:endParaRPr lang="en-US" sz="1200">
              <a:cs typeface="Calibri"/>
            </a:endParaRPr>
          </a:p>
          <a:p>
            <a:r>
              <a:rPr lang="en-US" sz="1200"/>
              <a:t>(Part-time - </a:t>
            </a:r>
            <a:r>
              <a:rPr lang="en-US" sz="1200" err="1"/>
              <a:t>ISyE</a:t>
            </a:r>
            <a:r>
              <a:rPr lang="en-US" sz="1200"/>
              <a:t>)</a:t>
            </a:r>
            <a:br>
              <a:rPr lang="en-US" sz="1200"/>
            </a:br>
            <a:endParaRPr lang="en-US" sz="1200"/>
          </a:p>
          <a:p>
            <a:r>
              <a:rPr lang="en-US" sz="1200"/>
              <a:t>From San Juan, PR</a:t>
            </a:r>
            <a:endParaRPr lang="en-US" sz="1200">
              <a:cs typeface="Calibri"/>
            </a:endParaRPr>
          </a:p>
          <a:p>
            <a:r>
              <a:rPr lang="en-US" sz="1200"/>
              <a:t>Hobbies: Software Development and Linux</a:t>
            </a:r>
            <a:endParaRPr lang="en-US" sz="1200">
              <a:cs typeface="Calibri"/>
            </a:endParaRPr>
          </a:p>
        </p:txBody>
      </p:sp>
      <p:sp>
        <p:nvSpPr>
          <p:cNvPr id="13" name="Rectangle 12">
            <a:extLst>
              <a:ext uri="{FF2B5EF4-FFF2-40B4-BE49-F238E27FC236}">
                <a16:creationId xmlns:a16="http://schemas.microsoft.com/office/drawing/2014/main" id="{80CB21F0-F9E0-49E6-A558-ABA3434C4C3C}"/>
              </a:ext>
            </a:extLst>
          </p:cNvPr>
          <p:cNvSpPr/>
          <p:nvPr/>
        </p:nvSpPr>
        <p:spPr>
          <a:xfrm>
            <a:off x="3355083" y="2894585"/>
            <a:ext cx="2572871" cy="34693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56834E23-4695-4DFF-8096-B02F26D04D4C}"/>
              </a:ext>
            </a:extLst>
          </p:cNvPr>
          <p:cNvSpPr txBox="1"/>
          <p:nvPr/>
        </p:nvSpPr>
        <p:spPr>
          <a:xfrm>
            <a:off x="844980" y="4877795"/>
            <a:ext cx="2345392" cy="1200329"/>
          </a:xfrm>
          <a:prstGeom prst="rect">
            <a:avLst/>
          </a:prstGeom>
          <a:noFill/>
        </p:spPr>
        <p:txBody>
          <a:bodyPr wrap="square" rtlCol="0">
            <a:spAutoFit/>
          </a:bodyPr>
          <a:lstStyle/>
          <a:p>
            <a:r>
              <a:rPr lang="en-US" sz="1200" b="1"/>
              <a:t>Osman </a:t>
            </a:r>
            <a:r>
              <a:rPr lang="en-US" sz="1200" b="1" err="1"/>
              <a:t>Ghandour</a:t>
            </a:r>
            <a:endParaRPr lang="en-US" sz="1200" b="1"/>
          </a:p>
          <a:p>
            <a:r>
              <a:rPr lang="en-US" sz="1200"/>
              <a:t>BS in </a:t>
            </a:r>
            <a:r>
              <a:rPr lang="en-US" sz="1200" err="1"/>
              <a:t>ISyE</a:t>
            </a:r>
            <a:endParaRPr lang="en-US" sz="1200"/>
          </a:p>
          <a:p>
            <a:br>
              <a:rPr lang="en-US" sz="1200"/>
            </a:br>
            <a:endParaRPr lang="en-US" sz="1200"/>
          </a:p>
          <a:p>
            <a:r>
              <a:rPr lang="en-US" sz="1200"/>
              <a:t>From Columbia, SC</a:t>
            </a:r>
          </a:p>
          <a:p>
            <a:r>
              <a:rPr lang="en-US" sz="1200"/>
              <a:t>Hobbies: Fitness &amp; Podcasts</a:t>
            </a:r>
          </a:p>
        </p:txBody>
      </p:sp>
      <p:sp>
        <p:nvSpPr>
          <p:cNvPr id="16" name="Rectangle 15">
            <a:extLst>
              <a:ext uri="{FF2B5EF4-FFF2-40B4-BE49-F238E27FC236}">
                <a16:creationId xmlns:a16="http://schemas.microsoft.com/office/drawing/2014/main" id="{DB21DE29-8431-481C-8888-60E5EFA6FF8A}"/>
              </a:ext>
            </a:extLst>
          </p:cNvPr>
          <p:cNvSpPr/>
          <p:nvPr/>
        </p:nvSpPr>
        <p:spPr>
          <a:xfrm>
            <a:off x="617501" y="2894106"/>
            <a:ext cx="2572871" cy="34693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A35301FE-1B98-A14A-B252-CFC06B4122D8}"/>
              </a:ext>
            </a:extLst>
          </p:cNvPr>
          <p:cNvSpPr>
            <a:spLocks noGrp="1"/>
          </p:cNvSpPr>
          <p:nvPr>
            <p:ph type="sldNum" sz="quarter" idx="12"/>
          </p:nvPr>
        </p:nvSpPr>
        <p:spPr/>
        <p:txBody>
          <a:bodyPr/>
          <a:lstStyle/>
          <a:p>
            <a:fld id="{0EDEF7FB-CCDB-0D41-A164-7F316B9B1972}" type="slidenum">
              <a:rPr lang="en-US" smtClean="0"/>
              <a:pPr/>
              <a:t>2</a:t>
            </a:fld>
            <a:endParaRPr lang="en-US"/>
          </a:p>
        </p:txBody>
      </p:sp>
      <p:pic>
        <p:nvPicPr>
          <p:cNvPr id="17" name="Picture 17" descr="A person smiling for the camera&#10;&#10;Description generated with very high confidence">
            <a:extLst>
              <a:ext uri="{FF2B5EF4-FFF2-40B4-BE49-F238E27FC236}">
                <a16:creationId xmlns:a16="http://schemas.microsoft.com/office/drawing/2014/main" id="{6BE1E69B-4F40-4A95-B3C2-AA5D68799DDA}"/>
              </a:ext>
            </a:extLst>
          </p:cNvPr>
          <p:cNvPicPr>
            <a:picLocks noChangeAspect="1"/>
          </p:cNvPicPr>
          <p:nvPr/>
        </p:nvPicPr>
        <p:blipFill>
          <a:blip r:embed="rId4"/>
          <a:stretch>
            <a:fillRect/>
          </a:stretch>
        </p:blipFill>
        <p:spPr>
          <a:xfrm>
            <a:off x="4005532" y="3085876"/>
            <a:ext cx="1291089" cy="1606398"/>
          </a:xfrm>
          <a:prstGeom prst="rect">
            <a:avLst/>
          </a:prstGeom>
        </p:spPr>
      </p:pic>
      <p:pic>
        <p:nvPicPr>
          <p:cNvPr id="19" name="Picture 18" descr="A person posing for the camera&#10;&#10;Description automatically generated">
            <a:extLst>
              <a:ext uri="{FF2B5EF4-FFF2-40B4-BE49-F238E27FC236}">
                <a16:creationId xmlns:a16="http://schemas.microsoft.com/office/drawing/2014/main" id="{F8597DC6-7CB7-437B-B81F-81BAE81B8050}"/>
              </a:ext>
            </a:extLst>
          </p:cNvPr>
          <p:cNvPicPr>
            <a:picLocks noChangeAspect="1"/>
          </p:cNvPicPr>
          <p:nvPr/>
        </p:nvPicPr>
        <p:blipFill>
          <a:blip r:embed="rId5"/>
          <a:stretch>
            <a:fillRect/>
          </a:stretch>
        </p:blipFill>
        <p:spPr>
          <a:xfrm>
            <a:off x="1059486" y="3108538"/>
            <a:ext cx="1541733" cy="1561449"/>
          </a:xfrm>
          <a:prstGeom prst="rect">
            <a:avLst/>
          </a:prstGeom>
        </p:spPr>
      </p:pic>
    </p:spTree>
    <p:extLst>
      <p:ext uri="{BB962C8B-B14F-4D97-AF65-F5344CB8AC3E}">
        <p14:creationId xmlns:p14="http://schemas.microsoft.com/office/powerpoint/2010/main" val="39455612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2"/>
            <a:ext cx="11456273" cy="2436763"/>
          </a:xfrm>
        </p:spPr>
        <p:txBody>
          <a:bodyPr>
            <a:normAutofit/>
          </a:bodyPr>
          <a:lstStyle/>
          <a:p>
            <a:pPr algn="l"/>
            <a:r>
              <a:rPr lang="en-US" sz="3600" dirty="0">
                <a:latin typeface="Avenir Book"/>
              </a:rPr>
              <a:t>Quantifying the Impact of Measures on Suicide</a:t>
            </a:r>
          </a:p>
        </p:txBody>
      </p:sp>
    </p:spTree>
    <p:extLst>
      <p:ext uri="{BB962C8B-B14F-4D97-AF65-F5344CB8AC3E}">
        <p14:creationId xmlns:p14="http://schemas.microsoft.com/office/powerpoint/2010/main" val="3500164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800822" y="252865"/>
            <a:ext cx="10515600" cy="1325563"/>
          </a:xfrm>
        </p:spPr>
        <p:txBody>
          <a:bodyPr>
            <a:normAutofit/>
          </a:bodyPr>
          <a:lstStyle/>
          <a:p>
            <a:r>
              <a:rPr lang="en-US" sz="2800" dirty="0">
                <a:latin typeface="Avenir Book"/>
              </a:rPr>
              <a:t>Identifying, Describing and Monitoring Country Level Indicators Is Critical for Effective Decision-Making Support</a:t>
            </a:r>
            <a:endParaRPr lang="en-US" sz="2800" dirty="0">
              <a:ea typeface="+mn-lt"/>
              <a:cs typeface="+mn-lt"/>
            </a:endParaRPr>
          </a:p>
        </p:txBody>
      </p:sp>
      <p:sp>
        <p:nvSpPr>
          <p:cNvPr id="7" name="Rectangle 6">
            <a:extLst>
              <a:ext uri="{FF2B5EF4-FFF2-40B4-BE49-F238E27FC236}">
                <a16:creationId xmlns:a16="http://schemas.microsoft.com/office/drawing/2014/main" id="{89E568FE-24A2-6942-B40C-8AC6389667A8}"/>
              </a:ext>
            </a:extLst>
          </p:cNvPr>
          <p:cNvSpPr/>
          <p:nvPr/>
        </p:nvSpPr>
        <p:spPr>
          <a:xfrm>
            <a:off x="1607826" y="2116807"/>
            <a:ext cx="3140242" cy="10592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latin typeface="Avenir Book" panose="02000503020000020003" pitchFamily="2" charset="0"/>
              </a:rPr>
              <a:t>Identifying &amp; Quantifying Measures and Indicators of Country Level Suicide Rates</a:t>
            </a:r>
          </a:p>
        </p:txBody>
      </p:sp>
      <p:sp>
        <p:nvSpPr>
          <p:cNvPr id="8" name="TextBox 7">
            <a:extLst>
              <a:ext uri="{FF2B5EF4-FFF2-40B4-BE49-F238E27FC236}">
                <a16:creationId xmlns:a16="http://schemas.microsoft.com/office/drawing/2014/main" id="{871EB03B-DE1A-E049-AF69-7336D7B90405}"/>
              </a:ext>
            </a:extLst>
          </p:cNvPr>
          <p:cNvSpPr txBox="1"/>
          <p:nvPr/>
        </p:nvSpPr>
        <p:spPr>
          <a:xfrm>
            <a:off x="1104539" y="1538899"/>
            <a:ext cx="4882787" cy="369332"/>
          </a:xfrm>
          <a:prstGeom prst="rect">
            <a:avLst/>
          </a:prstGeom>
          <a:noFill/>
        </p:spPr>
        <p:txBody>
          <a:bodyPr wrap="square" rtlCol="0">
            <a:spAutoFit/>
          </a:bodyPr>
          <a:lstStyle/>
          <a:p>
            <a:r>
              <a:rPr lang="en-US" b="1" dirty="0">
                <a:latin typeface="Avenir Book" panose="02000503020000020003" pitchFamily="2" charset="0"/>
              </a:rPr>
              <a:t>Providing Decision Support for Policy Makers </a:t>
            </a:r>
          </a:p>
        </p:txBody>
      </p:sp>
      <p:sp>
        <p:nvSpPr>
          <p:cNvPr id="9" name="Rectangle 8">
            <a:extLst>
              <a:ext uri="{FF2B5EF4-FFF2-40B4-BE49-F238E27FC236}">
                <a16:creationId xmlns:a16="http://schemas.microsoft.com/office/drawing/2014/main" id="{3BE25B3C-C421-5E46-A544-2D9AF0BE286C}"/>
              </a:ext>
            </a:extLst>
          </p:cNvPr>
          <p:cNvSpPr/>
          <p:nvPr/>
        </p:nvSpPr>
        <p:spPr>
          <a:xfrm>
            <a:off x="1607826" y="3535300"/>
            <a:ext cx="3140242" cy="105920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latin typeface="Avenir Book" panose="02000503020000020003" pitchFamily="2" charset="0"/>
              </a:rPr>
              <a:t>Incorporating Domain Knowledge and Expertise of Subject Matter Experts</a:t>
            </a:r>
          </a:p>
        </p:txBody>
      </p:sp>
      <p:sp>
        <p:nvSpPr>
          <p:cNvPr id="10" name="Rectangle 9">
            <a:extLst>
              <a:ext uri="{FF2B5EF4-FFF2-40B4-BE49-F238E27FC236}">
                <a16:creationId xmlns:a16="http://schemas.microsoft.com/office/drawing/2014/main" id="{55A7EAB3-B2F5-6147-B6D6-308F0EB0EC18}"/>
              </a:ext>
            </a:extLst>
          </p:cNvPr>
          <p:cNvSpPr/>
          <p:nvPr/>
        </p:nvSpPr>
        <p:spPr>
          <a:xfrm>
            <a:off x="1607826" y="4955671"/>
            <a:ext cx="3140242" cy="105920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a:solidFill>
                  <a:schemeClr val="tx1"/>
                </a:solidFill>
                <a:latin typeface="Avenir Book" panose="02000503020000020003" pitchFamily="2" charset="0"/>
              </a:rPr>
              <a:t>Insight Gathering, Analysis and Support Policy Maker Decisions</a:t>
            </a:r>
          </a:p>
        </p:txBody>
      </p:sp>
      <p:cxnSp>
        <p:nvCxnSpPr>
          <p:cNvPr id="12" name="Straight Arrow Connector 11">
            <a:extLst>
              <a:ext uri="{FF2B5EF4-FFF2-40B4-BE49-F238E27FC236}">
                <a16:creationId xmlns:a16="http://schemas.microsoft.com/office/drawing/2014/main" id="{D9B357D5-2E6A-A64F-AF3A-F19C4E43F9BB}"/>
              </a:ext>
            </a:extLst>
          </p:cNvPr>
          <p:cNvCxnSpPr/>
          <p:nvPr/>
        </p:nvCxnSpPr>
        <p:spPr>
          <a:xfrm>
            <a:off x="1221769" y="2214032"/>
            <a:ext cx="0" cy="3800841"/>
          </a:xfrm>
          <a:prstGeom prst="straightConnector1">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3" name="Arc 12">
            <a:extLst>
              <a:ext uri="{FF2B5EF4-FFF2-40B4-BE49-F238E27FC236}">
                <a16:creationId xmlns:a16="http://schemas.microsoft.com/office/drawing/2014/main" id="{57A72EB7-2B86-4B4D-AFFE-5625DB920EEA}"/>
              </a:ext>
            </a:extLst>
          </p:cNvPr>
          <p:cNvSpPr/>
          <p:nvPr/>
        </p:nvSpPr>
        <p:spPr>
          <a:xfrm rot="1875886">
            <a:off x="2885684" y="3001056"/>
            <a:ext cx="2342623" cy="3580461"/>
          </a:xfrm>
          <a:prstGeom prst="arc">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a:extLst>
              <a:ext uri="{FF2B5EF4-FFF2-40B4-BE49-F238E27FC236}">
                <a16:creationId xmlns:a16="http://schemas.microsoft.com/office/drawing/2014/main" id="{4E146603-1571-B847-A720-1A05CE4A76A6}"/>
              </a:ext>
            </a:extLst>
          </p:cNvPr>
          <p:cNvSpPr txBox="1"/>
          <p:nvPr/>
        </p:nvSpPr>
        <p:spPr>
          <a:xfrm>
            <a:off x="5348109" y="3479028"/>
            <a:ext cx="1290890" cy="830997"/>
          </a:xfrm>
          <a:prstGeom prst="rect">
            <a:avLst/>
          </a:prstGeom>
          <a:noFill/>
        </p:spPr>
        <p:txBody>
          <a:bodyPr wrap="square" rtlCol="0">
            <a:spAutoFit/>
          </a:bodyPr>
          <a:lstStyle/>
          <a:p>
            <a:pPr algn="ctr"/>
            <a:r>
              <a:rPr lang="en-US" sz="1200">
                <a:latin typeface="Avenir Book" panose="02000503020000020003" pitchFamily="2" charset="0"/>
              </a:rPr>
              <a:t>Data, and Insight Driven Feedback &amp; Monitoring</a:t>
            </a:r>
          </a:p>
        </p:txBody>
      </p:sp>
      <p:sp>
        <p:nvSpPr>
          <p:cNvPr id="15" name="Title 1">
            <a:extLst>
              <a:ext uri="{FF2B5EF4-FFF2-40B4-BE49-F238E27FC236}">
                <a16:creationId xmlns:a16="http://schemas.microsoft.com/office/drawing/2014/main" id="{B844CCD8-42D9-3D4C-A132-931A41A839C0}"/>
              </a:ext>
            </a:extLst>
          </p:cNvPr>
          <p:cNvSpPr txBox="1">
            <a:spLocks/>
          </p:cNvSpPr>
          <p:nvPr/>
        </p:nvSpPr>
        <p:spPr>
          <a:xfrm>
            <a:off x="7239039" y="1544387"/>
            <a:ext cx="3974083" cy="4557398"/>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800" b="1" dirty="0"/>
              <a:t>Topline</a:t>
            </a:r>
          </a:p>
          <a:p>
            <a:endParaRPr lang="en-US" sz="1800" b="1" dirty="0"/>
          </a:p>
          <a:p>
            <a:pPr marL="285750" indent="-285750">
              <a:buFont typeface="Arial" panose="020B0604020202020204" pitchFamily="34" charset="0"/>
              <a:buChar char="•"/>
            </a:pPr>
            <a:r>
              <a:rPr lang="en-US" sz="1800" dirty="0"/>
              <a:t>Using a model to describe the relationships between country-level indicators and suicide rates can help quantify the impact of measures </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This allows policy makers to correlate indicators with country-level suicide related outcomes</a:t>
            </a:r>
          </a:p>
          <a:p>
            <a:pPr marL="285750" indent="-285750">
              <a:buFont typeface="Arial" panose="020B0604020202020204" pitchFamily="34" charset="0"/>
              <a:buChar char="•"/>
            </a:pPr>
            <a:endParaRPr lang="en-US" sz="1800" dirty="0"/>
          </a:p>
          <a:p>
            <a:pPr marL="285750" indent="-285750">
              <a:buFont typeface="Arial" panose="020B0604020202020204" pitchFamily="34" charset="0"/>
              <a:buChar char="•"/>
            </a:pPr>
            <a:r>
              <a:rPr lang="en-US" sz="1800" dirty="0"/>
              <a:t>Our intention is to provide some initial context and decision support for policy makers managing health related planning activities</a:t>
            </a:r>
          </a:p>
          <a:p>
            <a:endParaRPr lang="en-US" sz="1800" dirty="0"/>
          </a:p>
        </p:txBody>
      </p:sp>
      <p:sp>
        <p:nvSpPr>
          <p:cNvPr id="5" name="Slide Number Placeholder 4">
            <a:extLst>
              <a:ext uri="{FF2B5EF4-FFF2-40B4-BE49-F238E27FC236}">
                <a16:creationId xmlns:a16="http://schemas.microsoft.com/office/drawing/2014/main" id="{62FB1A88-1164-D54D-81A7-5E4A641E8CE5}"/>
              </a:ext>
            </a:extLst>
          </p:cNvPr>
          <p:cNvSpPr>
            <a:spLocks noGrp="1"/>
          </p:cNvSpPr>
          <p:nvPr>
            <p:ph type="sldNum" sz="quarter" idx="12"/>
          </p:nvPr>
        </p:nvSpPr>
        <p:spPr/>
        <p:txBody>
          <a:bodyPr/>
          <a:lstStyle/>
          <a:p>
            <a:fld id="{0EDEF7FB-CCDB-0D41-A164-7F316B9B1972}" type="slidenum">
              <a:rPr lang="en-US" smtClean="0"/>
              <a:pPr/>
              <a:t>21</a:t>
            </a:fld>
            <a:endParaRPr lang="en-US" dirty="0"/>
          </a:p>
        </p:txBody>
      </p:sp>
    </p:spTree>
    <p:extLst>
      <p:ext uri="{BB962C8B-B14F-4D97-AF65-F5344CB8AC3E}">
        <p14:creationId xmlns:p14="http://schemas.microsoft.com/office/powerpoint/2010/main" val="2662226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697523" y="196313"/>
            <a:ext cx="10515600" cy="1325563"/>
          </a:xfrm>
        </p:spPr>
        <p:txBody>
          <a:bodyPr>
            <a:normAutofit/>
          </a:bodyPr>
          <a:lstStyle/>
          <a:p>
            <a:r>
              <a:rPr lang="en-US" sz="3000"/>
              <a:t>Income, GDP per person: Quantifying Impact &amp; Monitoring</a:t>
            </a:r>
          </a:p>
        </p:txBody>
      </p:sp>
      <p:sp>
        <p:nvSpPr>
          <p:cNvPr id="7" name="TextBox 6">
            <a:extLst>
              <a:ext uri="{FF2B5EF4-FFF2-40B4-BE49-F238E27FC236}">
                <a16:creationId xmlns:a16="http://schemas.microsoft.com/office/drawing/2014/main" id="{5E0860AD-DC06-5848-A4EF-95A4F1E19E21}"/>
              </a:ext>
            </a:extLst>
          </p:cNvPr>
          <p:cNvSpPr txBox="1"/>
          <p:nvPr/>
        </p:nvSpPr>
        <p:spPr>
          <a:xfrm>
            <a:off x="1073417" y="6259892"/>
            <a:ext cx="9763812" cy="507831"/>
          </a:xfrm>
          <a:prstGeom prst="rect">
            <a:avLst/>
          </a:prstGeom>
          <a:noFill/>
        </p:spPr>
        <p:txBody>
          <a:bodyPr wrap="square" rtlCol="0">
            <a:spAutoFit/>
          </a:bodyPr>
          <a:lstStyle/>
          <a:p>
            <a:r>
              <a:rPr lang="en-US" sz="900">
                <a:latin typeface="Avenir Book" panose="02000503020000020003" pitchFamily="2" charset="0"/>
              </a:rPr>
              <a:t>Note: Expected country level suicide rate, with 95% confidence interval. </a:t>
            </a:r>
          </a:p>
          <a:p>
            <a:endParaRPr lang="en-US" sz="900">
              <a:latin typeface="Avenir Book" panose="02000503020000020003" pitchFamily="2" charset="0"/>
            </a:endParaRPr>
          </a:p>
          <a:p>
            <a:r>
              <a:rPr lang="en-US" sz="900" b="1">
                <a:latin typeface="Avenir Book" panose="02000503020000020003" pitchFamily="2" charset="0"/>
              </a:rPr>
              <a:t>*</a:t>
            </a:r>
            <a:r>
              <a:rPr lang="en-US" sz="900">
                <a:latin typeface="Avenir Book" panose="02000503020000020003" pitchFamily="2" charset="0"/>
              </a:rPr>
              <a:t>Other variables controlled for include </a:t>
            </a:r>
            <a:r>
              <a:rPr lang="en-US" sz="900" b="1">
                <a:latin typeface="Avenir Book" panose="02000503020000020003" pitchFamily="2" charset="0"/>
              </a:rPr>
              <a:t>Liters of </a:t>
            </a:r>
            <a:r>
              <a:rPr lang="en-US" sz="900" b="1" i="1">
                <a:latin typeface="Avenir Book" panose="02000503020000020003" pitchFamily="2" charset="0"/>
              </a:rPr>
              <a:t>Alcohol Consumption</a:t>
            </a:r>
            <a:r>
              <a:rPr lang="en-US" sz="900">
                <a:latin typeface="Avenir Book" panose="02000503020000020003" pitchFamily="2" charset="0"/>
              </a:rPr>
              <a:t>, The Presence of a </a:t>
            </a:r>
            <a:r>
              <a:rPr lang="en-US" sz="900" b="1" i="1">
                <a:latin typeface="Avenir Book" panose="02000503020000020003" pitchFamily="2" charset="0"/>
              </a:rPr>
              <a:t>National Suicide Strategy Prevention Program, </a:t>
            </a:r>
            <a:r>
              <a:rPr lang="en-US" sz="900">
                <a:latin typeface="Avenir Book" panose="02000503020000020003" pitchFamily="2" charset="0"/>
              </a:rPr>
              <a:t>and the</a:t>
            </a:r>
            <a:r>
              <a:rPr lang="en-US" sz="900" b="1" i="1">
                <a:latin typeface="Avenir Book" panose="02000503020000020003" pitchFamily="2" charset="0"/>
              </a:rPr>
              <a:t> Female/Male Labor Participation Rate</a:t>
            </a:r>
            <a:r>
              <a:rPr lang="en-US" sz="900">
                <a:latin typeface="Avenir Book" panose="02000503020000020003" pitchFamily="2" charset="0"/>
              </a:rPr>
              <a:t>. </a:t>
            </a:r>
            <a:endParaRPr lang="en-US" sz="900" b="1" i="1">
              <a:latin typeface="Avenir Book" panose="02000503020000020003" pitchFamily="2" charset="0"/>
            </a:endParaRPr>
          </a:p>
        </p:txBody>
      </p:sp>
      <p:pic>
        <p:nvPicPr>
          <p:cNvPr id="9" name="Picture 8">
            <a:extLst>
              <a:ext uri="{FF2B5EF4-FFF2-40B4-BE49-F238E27FC236}">
                <a16:creationId xmlns:a16="http://schemas.microsoft.com/office/drawing/2014/main" id="{3F071D28-E91C-FE4D-883E-F97F0A7979B0}"/>
              </a:ext>
            </a:extLst>
          </p:cNvPr>
          <p:cNvPicPr>
            <a:picLocks noChangeAspect="1"/>
          </p:cNvPicPr>
          <p:nvPr/>
        </p:nvPicPr>
        <p:blipFill>
          <a:blip r:embed="rId2"/>
          <a:stretch>
            <a:fillRect/>
          </a:stretch>
        </p:blipFill>
        <p:spPr>
          <a:xfrm>
            <a:off x="991399" y="1747694"/>
            <a:ext cx="5237968" cy="4401815"/>
          </a:xfrm>
          <a:prstGeom prst="rect">
            <a:avLst/>
          </a:prstGeom>
        </p:spPr>
      </p:pic>
      <p:sp>
        <p:nvSpPr>
          <p:cNvPr id="10" name="TextBox 9">
            <a:extLst>
              <a:ext uri="{FF2B5EF4-FFF2-40B4-BE49-F238E27FC236}">
                <a16:creationId xmlns:a16="http://schemas.microsoft.com/office/drawing/2014/main" id="{E2759A43-02B1-7548-BA2C-8CEDDF3CAA31}"/>
              </a:ext>
            </a:extLst>
          </p:cNvPr>
          <p:cNvSpPr txBox="1"/>
          <p:nvPr/>
        </p:nvSpPr>
        <p:spPr>
          <a:xfrm>
            <a:off x="1124767" y="1310268"/>
            <a:ext cx="5301451" cy="338554"/>
          </a:xfrm>
          <a:prstGeom prst="rect">
            <a:avLst/>
          </a:prstGeom>
          <a:noFill/>
        </p:spPr>
        <p:txBody>
          <a:bodyPr wrap="none" rtlCol="0">
            <a:spAutoFit/>
          </a:bodyPr>
          <a:lstStyle/>
          <a:p>
            <a:r>
              <a:rPr lang="en-US" sz="1600" b="1" i="1" dirty="0">
                <a:latin typeface="Avenir Book" panose="02000503020000020003" pitchFamily="2" charset="0"/>
              </a:rPr>
              <a:t>Income vs. Expected Suicide Rate (per 100k Population)</a:t>
            </a:r>
          </a:p>
        </p:txBody>
      </p:sp>
      <p:sp>
        <p:nvSpPr>
          <p:cNvPr id="11" name="Title 1">
            <a:extLst>
              <a:ext uri="{FF2B5EF4-FFF2-40B4-BE49-F238E27FC236}">
                <a16:creationId xmlns:a16="http://schemas.microsoft.com/office/drawing/2014/main" id="{DA76CF33-5A5E-6B46-9180-453400313A5E}"/>
              </a:ext>
            </a:extLst>
          </p:cNvPr>
          <p:cNvSpPr txBox="1">
            <a:spLocks/>
          </p:cNvSpPr>
          <p:nvPr/>
        </p:nvSpPr>
        <p:spPr>
          <a:xfrm>
            <a:off x="7012081" y="1348948"/>
            <a:ext cx="4188520" cy="4557398"/>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800" b="1" dirty="0"/>
              <a:t>Insights</a:t>
            </a:r>
          </a:p>
          <a:p>
            <a:endParaRPr lang="en-US" sz="1800" b="1" dirty="0"/>
          </a:p>
          <a:p>
            <a:pPr marL="285750" indent="-285750">
              <a:buFont typeface="Arial" panose="020B0604020202020204" pitchFamily="34" charset="0"/>
              <a:buChar char="•"/>
            </a:pPr>
            <a:r>
              <a:rPr lang="en-US" sz="1600" dirty="0"/>
              <a:t>Our model indicates the presence of a significant relationship between a measure of income (country-level GDP per person) and suicide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Countries with lower per person income, tend to have higher incidence of suicide when controlling for other variables in our model*</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Based on our estimates, an approximate 10% increase in income corresponds to a 2% decrease in suicide rate at the country level for the typical country</a:t>
            </a:r>
          </a:p>
          <a:p>
            <a:pPr marL="285750" indent="-285750">
              <a:buFont typeface="Arial" panose="020B0604020202020204" pitchFamily="34" charset="0"/>
              <a:buChar char="•"/>
            </a:pPr>
            <a:endParaRPr lang="en-US" sz="1600" dirty="0"/>
          </a:p>
          <a:p>
            <a:endParaRPr lang="en-US" sz="1800" dirty="0"/>
          </a:p>
        </p:txBody>
      </p:sp>
      <p:sp>
        <p:nvSpPr>
          <p:cNvPr id="3" name="Slide Number Placeholder 2">
            <a:extLst>
              <a:ext uri="{FF2B5EF4-FFF2-40B4-BE49-F238E27FC236}">
                <a16:creationId xmlns:a16="http://schemas.microsoft.com/office/drawing/2014/main" id="{4475558F-EE6B-3642-AEB6-C12EF9CACA0B}"/>
              </a:ext>
            </a:extLst>
          </p:cNvPr>
          <p:cNvSpPr>
            <a:spLocks noGrp="1"/>
          </p:cNvSpPr>
          <p:nvPr>
            <p:ph type="sldNum" sz="quarter" idx="12"/>
          </p:nvPr>
        </p:nvSpPr>
        <p:spPr/>
        <p:txBody>
          <a:bodyPr/>
          <a:lstStyle/>
          <a:p>
            <a:fld id="{0EDEF7FB-CCDB-0D41-A164-7F316B9B1972}" type="slidenum">
              <a:rPr lang="en-US" smtClean="0"/>
              <a:pPr/>
              <a:t>22</a:t>
            </a:fld>
            <a:endParaRPr lang="en-US"/>
          </a:p>
        </p:txBody>
      </p:sp>
    </p:spTree>
    <p:extLst>
      <p:ext uri="{BB962C8B-B14F-4D97-AF65-F5344CB8AC3E}">
        <p14:creationId xmlns:p14="http://schemas.microsoft.com/office/powerpoint/2010/main" val="38844948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06A3B8-09B0-6F46-AACE-747ECAA84A2D}"/>
              </a:ext>
            </a:extLst>
          </p:cNvPr>
          <p:cNvPicPr>
            <a:picLocks noChangeAspect="1"/>
          </p:cNvPicPr>
          <p:nvPr/>
        </p:nvPicPr>
        <p:blipFill>
          <a:blip r:embed="rId2"/>
          <a:stretch>
            <a:fillRect/>
          </a:stretch>
        </p:blipFill>
        <p:spPr>
          <a:xfrm>
            <a:off x="978877" y="1730615"/>
            <a:ext cx="5321634" cy="4472125"/>
          </a:xfrm>
          <a:prstGeom prst="rect">
            <a:avLst/>
          </a:prstGeom>
        </p:spPr>
      </p:pic>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697523" y="196313"/>
            <a:ext cx="10515600" cy="1325563"/>
          </a:xfrm>
        </p:spPr>
        <p:txBody>
          <a:bodyPr>
            <a:normAutofit/>
          </a:bodyPr>
          <a:lstStyle/>
          <a:p>
            <a:r>
              <a:rPr lang="en-US" sz="3000"/>
              <a:t>Alcohol Consumption: Quantifying Impact &amp; Monitoring</a:t>
            </a:r>
          </a:p>
        </p:txBody>
      </p:sp>
      <p:sp>
        <p:nvSpPr>
          <p:cNvPr id="7" name="TextBox 6">
            <a:extLst>
              <a:ext uri="{FF2B5EF4-FFF2-40B4-BE49-F238E27FC236}">
                <a16:creationId xmlns:a16="http://schemas.microsoft.com/office/drawing/2014/main" id="{5E0860AD-DC06-5848-A4EF-95A4F1E19E21}"/>
              </a:ext>
            </a:extLst>
          </p:cNvPr>
          <p:cNvSpPr txBox="1"/>
          <p:nvPr/>
        </p:nvSpPr>
        <p:spPr>
          <a:xfrm>
            <a:off x="1073417" y="6259892"/>
            <a:ext cx="9763812" cy="507831"/>
          </a:xfrm>
          <a:prstGeom prst="rect">
            <a:avLst/>
          </a:prstGeom>
          <a:noFill/>
        </p:spPr>
        <p:txBody>
          <a:bodyPr wrap="square" rtlCol="0">
            <a:spAutoFit/>
          </a:bodyPr>
          <a:lstStyle/>
          <a:p>
            <a:r>
              <a:rPr lang="en-US" sz="900">
                <a:latin typeface="Avenir Book" panose="02000503020000020003" pitchFamily="2" charset="0"/>
              </a:rPr>
              <a:t>Note: Expected country level suicide rate, with 95% confidence interval. </a:t>
            </a:r>
          </a:p>
          <a:p>
            <a:endParaRPr lang="en-US" sz="900">
              <a:latin typeface="Avenir Book" panose="02000503020000020003" pitchFamily="2" charset="0"/>
            </a:endParaRPr>
          </a:p>
          <a:p>
            <a:r>
              <a:rPr lang="en-US" sz="900" b="1">
                <a:latin typeface="Avenir Book" panose="02000503020000020003" pitchFamily="2" charset="0"/>
              </a:rPr>
              <a:t>*</a:t>
            </a:r>
            <a:r>
              <a:rPr lang="en-US" sz="900">
                <a:latin typeface="Avenir Book" panose="02000503020000020003" pitchFamily="2" charset="0"/>
              </a:rPr>
              <a:t>Other variables controlled for include </a:t>
            </a:r>
            <a:r>
              <a:rPr lang="en-US" sz="900" b="1">
                <a:latin typeface="Avenir Book" panose="02000503020000020003" pitchFamily="2" charset="0"/>
              </a:rPr>
              <a:t>Income (GDP per person)</a:t>
            </a:r>
            <a:r>
              <a:rPr lang="en-US" sz="900">
                <a:latin typeface="Avenir Book" panose="02000503020000020003" pitchFamily="2" charset="0"/>
              </a:rPr>
              <a:t>, The Presence of a </a:t>
            </a:r>
            <a:r>
              <a:rPr lang="en-US" sz="900" b="1" i="1">
                <a:latin typeface="Avenir Book" panose="02000503020000020003" pitchFamily="2" charset="0"/>
              </a:rPr>
              <a:t>National Suicide Strategy Prevention Program, </a:t>
            </a:r>
            <a:r>
              <a:rPr lang="en-US" sz="900">
                <a:latin typeface="Avenir Book" panose="02000503020000020003" pitchFamily="2" charset="0"/>
              </a:rPr>
              <a:t>and the</a:t>
            </a:r>
            <a:r>
              <a:rPr lang="en-US" sz="900" b="1" i="1">
                <a:latin typeface="Avenir Book" panose="02000503020000020003" pitchFamily="2" charset="0"/>
              </a:rPr>
              <a:t> Female/Male Labor Participation Rate</a:t>
            </a:r>
            <a:r>
              <a:rPr lang="en-US" sz="900">
                <a:latin typeface="Avenir Book" panose="02000503020000020003" pitchFamily="2" charset="0"/>
              </a:rPr>
              <a:t>. </a:t>
            </a:r>
            <a:endParaRPr lang="en-US" sz="900" b="1" i="1">
              <a:latin typeface="Avenir Book" panose="02000503020000020003" pitchFamily="2" charset="0"/>
            </a:endParaRPr>
          </a:p>
        </p:txBody>
      </p:sp>
      <p:sp>
        <p:nvSpPr>
          <p:cNvPr id="10" name="TextBox 9">
            <a:extLst>
              <a:ext uri="{FF2B5EF4-FFF2-40B4-BE49-F238E27FC236}">
                <a16:creationId xmlns:a16="http://schemas.microsoft.com/office/drawing/2014/main" id="{E2759A43-02B1-7548-BA2C-8CEDDF3CAA31}"/>
              </a:ext>
            </a:extLst>
          </p:cNvPr>
          <p:cNvSpPr txBox="1"/>
          <p:nvPr/>
        </p:nvSpPr>
        <p:spPr>
          <a:xfrm>
            <a:off x="1073417" y="1233769"/>
            <a:ext cx="5398477" cy="553998"/>
          </a:xfrm>
          <a:prstGeom prst="rect">
            <a:avLst/>
          </a:prstGeom>
          <a:noFill/>
        </p:spPr>
        <p:txBody>
          <a:bodyPr wrap="square" rtlCol="0">
            <a:spAutoFit/>
          </a:bodyPr>
          <a:lstStyle/>
          <a:p>
            <a:pPr algn="ctr"/>
            <a:r>
              <a:rPr lang="en-US" sz="1500" b="1" i="1" dirty="0">
                <a:latin typeface="Avenir Book" panose="02000503020000020003" pitchFamily="2" charset="0"/>
              </a:rPr>
              <a:t>Alcohol Consumption vs. Expected Suicide Rate </a:t>
            </a:r>
          </a:p>
          <a:p>
            <a:pPr algn="ctr"/>
            <a:r>
              <a:rPr lang="en-US" sz="1500" b="1" i="1" dirty="0">
                <a:latin typeface="Avenir Book" panose="02000503020000020003" pitchFamily="2" charset="0"/>
              </a:rPr>
              <a:t>(per 100k Population)</a:t>
            </a:r>
          </a:p>
        </p:txBody>
      </p:sp>
      <p:sp>
        <p:nvSpPr>
          <p:cNvPr id="11" name="Title 1">
            <a:extLst>
              <a:ext uri="{FF2B5EF4-FFF2-40B4-BE49-F238E27FC236}">
                <a16:creationId xmlns:a16="http://schemas.microsoft.com/office/drawing/2014/main" id="{DA76CF33-5A5E-6B46-9180-453400313A5E}"/>
              </a:ext>
            </a:extLst>
          </p:cNvPr>
          <p:cNvSpPr txBox="1">
            <a:spLocks/>
          </p:cNvSpPr>
          <p:nvPr/>
        </p:nvSpPr>
        <p:spPr>
          <a:xfrm>
            <a:off x="7024603" y="1330052"/>
            <a:ext cx="4188520" cy="4557398"/>
          </a:xfrm>
          <a:prstGeom prst="rect">
            <a:avLst/>
          </a:prstGeom>
        </p:spPr>
        <p:txBody>
          <a:bodyPr vert="horz" lIns="91440" tIns="45720" rIns="91440" bIns="45720" rtlCol="0" anchor="t" anchorCtr="0">
            <a:normAutofit lnSpcReduction="10000"/>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800" b="1" dirty="0"/>
              <a:t>Insights</a:t>
            </a:r>
          </a:p>
          <a:p>
            <a:endParaRPr lang="en-US" sz="1800" b="1" dirty="0"/>
          </a:p>
          <a:p>
            <a:pPr marL="285750" indent="-285750">
              <a:buFont typeface="Arial" panose="020B0604020202020204" pitchFamily="34" charset="0"/>
              <a:buChar char="•"/>
            </a:pPr>
            <a:r>
              <a:rPr lang="en-US" sz="1600" dirty="0"/>
              <a:t>Our model indicates the presence of a significant relationship between a measure of alcohol consumption (liters per year)</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Countries with higher levels of alcohol consumption income, tend to have higher incidence of suicide when controlling for other variables in our model*</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Based on our estimates, an approximate </a:t>
            </a:r>
            <a:r>
              <a:rPr lang="en-US" sz="1600" b="1" dirty="0"/>
              <a:t>4% </a:t>
            </a:r>
            <a:r>
              <a:rPr lang="en-US" sz="1600" dirty="0"/>
              <a:t>increase in alcohol consumption corresponds to a </a:t>
            </a:r>
            <a:r>
              <a:rPr lang="en-US" sz="1600" b="1" dirty="0"/>
              <a:t>2% </a:t>
            </a:r>
            <a:r>
              <a:rPr lang="en-US" sz="1600" dirty="0"/>
              <a:t>increase in suicide rate at the country level for the typical country (&gt;4 liters per year)</a:t>
            </a:r>
          </a:p>
          <a:p>
            <a:endParaRPr lang="en-US" sz="1600" dirty="0"/>
          </a:p>
          <a:p>
            <a:pPr marL="285750" indent="-285750">
              <a:buFont typeface="Arial" panose="020B0604020202020204" pitchFamily="34" charset="0"/>
              <a:buChar char="•"/>
            </a:pPr>
            <a:r>
              <a:rPr lang="en-US" sz="1600" dirty="0"/>
              <a:t>Alcohol consumption was the most impactful and significant indicator of country-level suicide rate in our analysis</a:t>
            </a:r>
          </a:p>
          <a:p>
            <a:endParaRPr lang="en-US" sz="1800" dirty="0"/>
          </a:p>
          <a:p>
            <a:endParaRPr lang="en-US" sz="1800" dirty="0"/>
          </a:p>
        </p:txBody>
      </p:sp>
      <p:sp>
        <p:nvSpPr>
          <p:cNvPr id="4" name="Slide Number Placeholder 3">
            <a:extLst>
              <a:ext uri="{FF2B5EF4-FFF2-40B4-BE49-F238E27FC236}">
                <a16:creationId xmlns:a16="http://schemas.microsoft.com/office/drawing/2014/main" id="{5029E215-A731-164C-886B-89FB18321DD4}"/>
              </a:ext>
            </a:extLst>
          </p:cNvPr>
          <p:cNvSpPr>
            <a:spLocks noGrp="1"/>
          </p:cNvSpPr>
          <p:nvPr>
            <p:ph type="sldNum" sz="quarter" idx="12"/>
          </p:nvPr>
        </p:nvSpPr>
        <p:spPr/>
        <p:txBody>
          <a:bodyPr/>
          <a:lstStyle/>
          <a:p>
            <a:fld id="{0EDEF7FB-CCDB-0D41-A164-7F316B9B1972}" type="slidenum">
              <a:rPr lang="en-US" smtClean="0"/>
              <a:pPr/>
              <a:t>23</a:t>
            </a:fld>
            <a:endParaRPr lang="en-US"/>
          </a:p>
        </p:txBody>
      </p:sp>
    </p:spTree>
    <p:extLst>
      <p:ext uri="{BB962C8B-B14F-4D97-AF65-F5344CB8AC3E}">
        <p14:creationId xmlns:p14="http://schemas.microsoft.com/office/powerpoint/2010/main" val="27709433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697523" y="90277"/>
            <a:ext cx="11333747" cy="1325563"/>
          </a:xfrm>
        </p:spPr>
        <p:txBody>
          <a:bodyPr>
            <a:normAutofit/>
          </a:bodyPr>
          <a:lstStyle/>
          <a:p>
            <a:r>
              <a:rPr lang="en-US" sz="2400"/>
              <a:t>The Presence of A National Suicide Strategy: Quantifying Impact &amp; Monitoring</a:t>
            </a:r>
          </a:p>
        </p:txBody>
      </p:sp>
      <p:sp>
        <p:nvSpPr>
          <p:cNvPr id="7" name="TextBox 6">
            <a:extLst>
              <a:ext uri="{FF2B5EF4-FFF2-40B4-BE49-F238E27FC236}">
                <a16:creationId xmlns:a16="http://schemas.microsoft.com/office/drawing/2014/main" id="{5E0860AD-DC06-5848-A4EF-95A4F1E19E21}"/>
              </a:ext>
            </a:extLst>
          </p:cNvPr>
          <p:cNvSpPr txBox="1"/>
          <p:nvPr/>
        </p:nvSpPr>
        <p:spPr>
          <a:xfrm>
            <a:off x="1037323" y="6213725"/>
            <a:ext cx="9763812" cy="553998"/>
          </a:xfrm>
          <a:prstGeom prst="rect">
            <a:avLst/>
          </a:prstGeom>
          <a:noFill/>
        </p:spPr>
        <p:txBody>
          <a:bodyPr wrap="square" rtlCol="0">
            <a:spAutoFit/>
          </a:bodyPr>
          <a:lstStyle/>
          <a:p>
            <a:r>
              <a:rPr lang="en-US" sz="1000">
                <a:latin typeface="Avenir Book" panose="02000503020000020003" pitchFamily="2" charset="0"/>
              </a:rPr>
              <a:t>Note: Expected country level suicide rate, with 95% confidence interval. </a:t>
            </a:r>
          </a:p>
          <a:p>
            <a:endParaRPr lang="en-US" sz="1000">
              <a:latin typeface="Avenir Book" panose="02000503020000020003" pitchFamily="2" charset="0"/>
            </a:endParaRPr>
          </a:p>
          <a:p>
            <a:r>
              <a:rPr lang="en-US" sz="1000" b="1">
                <a:latin typeface="Avenir Book" panose="02000503020000020003" pitchFamily="2" charset="0"/>
              </a:rPr>
              <a:t>*</a:t>
            </a:r>
            <a:r>
              <a:rPr lang="en-US" sz="1000">
                <a:latin typeface="Avenir Book" panose="02000503020000020003" pitchFamily="2" charset="0"/>
              </a:rPr>
              <a:t>Other variables controlled for include </a:t>
            </a:r>
            <a:r>
              <a:rPr lang="en-US" sz="1000" b="1">
                <a:latin typeface="Avenir Book" panose="02000503020000020003" pitchFamily="2" charset="0"/>
              </a:rPr>
              <a:t>Income (GDP per person)</a:t>
            </a:r>
            <a:r>
              <a:rPr lang="en-US" sz="1000">
                <a:latin typeface="Avenir Book" panose="02000503020000020003" pitchFamily="2" charset="0"/>
              </a:rPr>
              <a:t>,</a:t>
            </a:r>
            <a:r>
              <a:rPr lang="en-US" sz="1000" b="1" i="1">
                <a:latin typeface="Avenir Book" panose="02000503020000020003" pitchFamily="2" charset="0"/>
              </a:rPr>
              <a:t> Liters of Alcohol Consumed, </a:t>
            </a:r>
            <a:r>
              <a:rPr lang="en-US" sz="1000">
                <a:latin typeface="Avenir Book" panose="02000503020000020003" pitchFamily="2" charset="0"/>
              </a:rPr>
              <a:t>and the</a:t>
            </a:r>
            <a:r>
              <a:rPr lang="en-US" sz="1000" b="1" i="1">
                <a:latin typeface="Avenir Book" panose="02000503020000020003" pitchFamily="2" charset="0"/>
              </a:rPr>
              <a:t> Female/Male Labor Participation Rate</a:t>
            </a:r>
            <a:r>
              <a:rPr lang="en-US" sz="1000">
                <a:latin typeface="Avenir Book" panose="02000503020000020003" pitchFamily="2" charset="0"/>
              </a:rPr>
              <a:t>. </a:t>
            </a:r>
            <a:endParaRPr lang="en-US" sz="1000" b="1" i="1">
              <a:latin typeface="Avenir Book" panose="02000503020000020003" pitchFamily="2" charset="0"/>
            </a:endParaRPr>
          </a:p>
        </p:txBody>
      </p:sp>
      <p:sp>
        <p:nvSpPr>
          <p:cNvPr id="10" name="TextBox 9">
            <a:extLst>
              <a:ext uri="{FF2B5EF4-FFF2-40B4-BE49-F238E27FC236}">
                <a16:creationId xmlns:a16="http://schemas.microsoft.com/office/drawing/2014/main" id="{E2759A43-02B1-7548-BA2C-8CEDDF3CAA31}"/>
              </a:ext>
            </a:extLst>
          </p:cNvPr>
          <p:cNvSpPr txBox="1"/>
          <p:nvPr/>
        </p:nvSpPr>
        <p:spPr>
          <a:xfrm>
            <a:off x="811460" y="1213471"/>
            <a:ext cx="6455613" cy="323165"/>
          </a:xfrm>
          <a:prstGeom prst="rect">
            <a:avLst/>
          </a:prstGeom>
          <a:noFill/>
        </p:spPr>
        <p:txBody>
          <a:bodyPr wrap="none" rtlCol="0">
            <a:spAutoFit/>
          </a:bodyPr>
          <a:lstStyle/>
          <a:p>
            <a:r>
              <a:rPr lang="en-US" sz="1500" b="1" i="1">
                <a:latin typeface="Avenir Book" panose="02000503020000020003" pitchFamily="2" charset="0"/>
              </a:rPr>
              <a:t>National Suicide Strategy vs. </a:t>
            </a:r>
            <a:r>
              <a:rPr lang="en-US" sz="1300" b="1" i="1">
                <a:latin typeface="Avenir Book" panose="02000503020000020003" pitchFamily="2" charset="0"/>
              </a:rPr>
              <a:t>Expected</a:t>
            </a:r>
            <a:r>
              <a:rPr lang="en-US" sz="1500" b="1" i="1">
                <a:latin typeface="Avenir Book" panose="02000503020000020003" pitchFamily="2" charset="0"/>
              </a:rPr>
              <a:t> Suicide Rate (per 100k Population)</a:t>
            </a:r>
          </a:p>
        </p:txBody>
      </p:sp>
      <p:sp>
        <p:nvSpPr>
          <p:cNvPr id="11" name="Title 1">
            <a:extLst>
              <a:ext uri="{FF2B5EF4-FFF2-40B4-BE49-F238E27FC236}">
                <a16:creationId xmlns:a16="http://schemas.microsoft.com/office/drawing/2014/main" id="{DA76CF33-5A5E-6B46-9180-453400313A5E}"/>
              </a:ext>
            </a:extLst>
          </p:cNvPr>
          <p:cNvSpPr txBox="1">
            <a:spLocks/>
          </p:cNvSpPr>
          <p:nvPr/>
        </p:nvSpPr>
        <p:spPr>
          <a:xfrm>
            <a:off x="7267073" y="1570895"/>
            <a:ext cx="3958390" cy="4714956"/>
          </a:xfrm>
          <a:prstGeom prst="rect">
            <a:avLst/>
          </a:prstGeom>
        </p:spPr>
        <p:txBody>
          <a:bodyPr vert="horz" lIns="91440" tIns="45720" rIns="91440" bIns="45720" rtlCol="0" anchor="t" anchorCtr="0">
            <a:normAutofit lnSpcReduction="10000"/>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800" b="1" dirty="0"/>
              <a:t>Insights</a:t>
            </a:r>
          </a:p>
          <a:p>
            <a:endParaRPr lang="en-US" sz="1800" b="1" dirty="0"/>
          </a:p>
          <a:p>
            <a:endParaRPr lang="en-US" sz="1600" dirty="0"/>
          </a:p>
          <a:p>
            <a:pPr marL="285750" indent="-285750">
              <a:buFont typeface="Arial" panose="020B0604020202020204" pitchFamily="34" charset="0"/>
              <a:buChar char="•"/>
            </a:pPr>
            <a:r>
              <a:rPr lang="en-US" sz="1600" dirty="0"/>
              <a:t>Our model indicates that countries that have put a national suicide prevention strategy in place, tend to have higher incidence of suicide rates overall</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Based on our estimates, countries that have implemented a suicide prevention strategy have a 26% higher incidence of suicide nationally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However, to put this in context, it appears that the institution of a suicide prevention strategy by countries struggling with suicide prevention overall, including Guyana, Lithuania, Suriname, Belarus and South Korea are driving this estimate </a:t>
            </a:r>
          </a:p>
          <a:p>
            <a:pPr marL="285750" indent="-285750">
              <a:buFont typeface="Arial" panose="020B0604020202020204" pitchFamily="34" charset="0"/>
              <a:buChar char="•"/>
            </a:pPr>
            <a:endParaRPr lang="en-US" sz="1600" dirty="0"/>
          </a:p>
          <a:p>
            <a:endParaRPr lang="en-US" sz="1800" dirty="0"/>
          </a:p>
          <a:p>
            <a:endParaRPr lang="en-US" sz="1800" dirty="0"/>
          </a:p>
        </p:txBody>
      </p:sp>
      <p:pic>
        <p:nvPicPr>
          <p:cNvPr id="4" name="Picture 3">
            <a:extLst>
              <a:ext uri="{FF2B5EF4-FFF2-40B4-BE49-F238E27FC236}">
                <a16:creationId xmlns:a16="http://schemas.microsoft.com/office/drawing/2014/main" id="{358FE4B9-0F3A-2B41-88A1-8847541ABC4D}"/>
              </a:ext>
            </a:extLst>
          </p:cNvPr>
          <p:cNvPicPr>
            <a:picLocks noChangeAspect="1"/>
          </p:cNvPicPr>
          <p:nvPr/>
        </p:nvPicPr>
        <p:blipFill>
          <a:blip r:embed="rId2"/>
          <a:stretch>
            <a:fillRect/>
          </a:stretch>
        </p:blipFill>
        <p:spPr>
          <a:xfrm>
            <a:off x="917007" y="1679784"/>
            <a:ext cx="5351446" cy="4497179"/>
          </a:xfrm>
          <a:prstGeom prst="rect">
            <a:avLst/>
          </a:prstGeom>
        </p:spPr>
      </p:pic>
      <p:sp>
        <p:nvSpPr>
          <p:cNvPr id="3" name="Slide Number Placeholder 2">
            <a:extLst>
              <a:ext uri="{FF2B5EF4-FFF2-40B4-BE49-F238E27FC236}">
                <a16:creationId xmlns:a16="http://schemas.microsoft.com/office/drawing/2014/main" id="{E33B06E1-A476-5B49-B504-CBDF8C446F2F}"/>
              </a:ext>
            </a:extLst>
          </p:cNvPr>
          <p:cNvSpPr>
            <a:spLocks noGrp="1"/>
          </p:cNvSpPr>
          <p:nvPr>
            <p:ph type="sldNum" sz="quarter" idx="12"/>
          </p:nvPr>
        </p:nvSpPr>
        <p:spPr/>
        <p:txBody>
          <a:bodyPr/>
          <a:lstStyle/>
          <a:p>
            <a:fld id="{0EDEF7FB-CCDB-0D41-A164-7F316B9B1972}" type="slidenum">
              <a:rPr lang="en-US" smtClean="0"/>
              <a:pPr/>
              <a:t>24</a:t>
            </a:fld>
            <a:endParaRPr lang="en-US"/>
          </a:p>
        </p:txBody>
      </p:sp>
    </p:spTree>
    <p:extLst>
      <p:ext uri="{BB962C8B-B14F-4D97-AF65-F5344CB8AC3E}">
        <p14:creationId xmlns:p14="http://schemas.microsoft.com/office/powerpoint/2010/main" val="35397086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latin typeface="Avenir Book"/>
              </a:rPr>
              <a:t>Recommendations &amp; Decision Support</a:t>
            </a:r>
          </a:p>
        </p:txBody>
      </p:sp>
    </p:spTree>
    <p:extLst>
      <p:ext uri="{BB962C8B-B14F-4D97-AF65-F5344CB8AC3E}">
        <p14:creationId xmlns:p14="http://schemas.microsoft.com/office/powerpoint/2010/main" val="32762501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665018" y="177429"/>
            <a:ext cx="10856422" cy="1331335"/>
          </a:xfrm>
        </p:spPr>
        <p:txBody>
          <a:bodyPr>
            <a:normAutofit/>
          </a:bodyPr>
          <a:lstStyle/>
          <a:p>
            <a:r>
              <a:rPr lang="en-US" sz="2600" dirty="0">
                <a:latin typeface="Avenir Book"/>
              </a:rPr>
              <a:t>Recommendation: Implement Ongoing Measurement of Key Indicators</a:t>
            </a:r>
          </a:p>
        </p:txBody>
      </p:sp>
      <p:sp>
        <p:nvSpPr>
          <p:cNvPr id="3" name="Content Placeholder 2">
            <a:extLst>
              <a:ext uri="{FF2B5EF4-FFF2-40B4-BE49-F238E27FC236}">
                <a16:creationId xmlns:a16="http://schemas.microsoft.com/office/drawing/2014/main" id="{399E939B-CD29-D445-B69B-5A724813DF0B}"/>
              </a:ext>
            </a:extLst>
          </p:cNvPr>
          <p:cNvSpPr>
            <a:spLocks noGrp="1"/>
          </p:cNvSpPr>
          <p:nvPr>
            <p:ph idx="1"/>
          </p:nvPr>
        </p:nvSpPr>
        <p:spPr/>
        <p:txBody>
          <a:bodyPr/>
          <a:lstStyle/>
          <a:p>
            <a:endParaRPr lang="en-US"/>
          </a:p>
          <a:p>
            <a:endParaRPr lang="en-US"/>
          </a:p>
          <a:p>
            <a:endParaRPr lang="en-US"/>
          </a:p>
        </p:txBody>
      </p:sp>
      <p:graphicFrame>
        <p:nvGraphicFramePr>
          <p:cNvPr id="4" name="Diagram 3">
            <a:extLst>
              <a:ext uri="{FF2B5EF4-FFF2-40B4-BE49-F238E27FC236}">
                <a16:creationId xmlns:a16="http://schemas.microsoft.com/office/drawing/2014/main" id="{51A88360-4C32-3E4B-B7B7-0E5630D9F053}"/>
              </a:ext>
            </a:extLst>
          </p:cNvPr>
          <p:cNvGraphicFramePr/>
          <p:nvPr>
            <p:extLst>
              <p:ext uri="{D42A27DB-BD31-4B8C-83A1-F6EECF244321}">
                <p14:modId xmlns:p14="http://schemas.microsoft.com/office/powerpoint/2010/main" val="622502332"/>
              </p:ext>
            </p:extLst>
          </p:nvPr>
        </p:nvGraphicFramePr>
        <p:xfrm>
          <a:off x="953168" y="1468356"/>
          <a:ext cx="10020969" cy="48411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5" name="Straight Arrow Connector 4">
            <a:extLst>
              <a:ext uri="{FF2B5EF4-FFF2-40B4-BE49-F238E27FC236}">
                <a16:creationId xmlns:a16="http://schemas.microsoft.com/office/drawing/2014/main" id="{48CEA80A-1C2C-5247-8A80-BD1836F40062}"/>
              </a:ext>
            </a:extLst>
          </p:cNvPr>
          <p:cNvCxnSpPr>
            <a:cxnSpLocks/>
          </p:cNvCxnSpPr>
          <p:nvPr/>
        </p:nvCxnSpPr>
        <p:spPr>
          <a:xfrm>
            <a:off x="2254224" y="6549801"/>
            <a:ext cx="7467291" cy="0"/>
          </a:xfrm>
          <a:prstGeom prst="straightConnector1">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7E65CBE8-FC7D-4E41-A72B-7626F9877723}"/>
              </a:ext>
            </a:extLst>
          </p:cNvPr>
          <p:cNvSpPr>
            <a:spLocks noGrp="1"/>
          </p:cNvSpPr>
          <p:nvPr>
            <p:ph type="sldNum" sz="quarter" idx="12"/>
          </p:nvPr>
        </p:nvSpPr>
        <p:spPr/>
        <p:txBody>
          <a:bodyPr/>
          <a:lstStyle/>
          <a:p>
            <a:fld id="{0EDEF7FB-CCDB-0D41-A164-7F316B9B1972}" type="slidenum">
              <a:rPr lang="en-US" smtClean="0"/>
              <a:pPr/>
              <a:t>26</a:t>
            </a:fld>
            <a:endParaRPr lang="en-US"/>
          </a:p>
        </p:txBody>
      </p:sp>
    </p:spTree>
    <p:extLst>
      <p:ext uri="{BB962C8B-B14F-4D97-AF65-F5344CB8AC3E}">
        <p14:creationId xmlns:p14="http://schemas.microsoft.com/office/powerpoint/2010/main" val="41706356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D3AB6A-BB8C-4A07-8700-6CB8BA5C9870}"/>
              </a:ext>
            </a:extLst>
          </p:cNvPr>
          <p:cNvSpPr>
            <a:spLocks noGrp="1"/>
          </p:cNvSpPr>
          <p:nvPr>
            <p:ph type="title"/>
          </p:nvPr>
        </p:nvSpPr>
        <p:spPr>
          <a:xfrm>
            <a:off x="766313" y="135662"/>
            <a:ext cx="10515600" cy="1325563"/>
          </a:xfrm>
        </p:spPr>
        <p:txBody>
          <a:bodyPr>
            <a:normAutofit/>
          </a:bodyPr>
          <a:lstStyle/>
          <a:p>
            <a:r>
              <a:rPr lang="en-US" sz="2600" dirty="0">
                <a:latin typeface="Avenir Book"/>
              </a:rPr>
              <a:t>Recommendation: Inform Policy Across These Areas of Focus</a:t>
            </a:r>
            <a:endParaRPr lang="en-US" sz="2600" dirty="0"/>
          </a:p>
        </p:txBody>
      </p:sp>
      <p:sp>
        <p:nvSpPr>
          <p:cNvPr id="6" name="Content Placeholder 2">
            <a:extLst>
              <a:ext uri="{FF2B5EF4-FFF2-40B4-BE49-F238E27FC236}">
                <a16:creationId xmlns:a16="http://schemas.microsoft.com/office/drawing/2014/main" id="{DC7846D9-E569-3E4C-B5D9-42FC23E3BA75}"/>
              </a:ext>
            </a:extLst>
          </p:cNvPr>
          <p:cNvSpPr>
            <a:spLocks noGrp="1"/>
          </p:cNvSpPr>
          <p:nvPr>
            <p:ph idx="1"/>
          </p:nvPr>
        </p:nvSpPr>
        <p:spPr>
          <a:xfrm>
            <a:off x="838200" y="1825625"/>
            <a:ext cx="10515600" cy="4351338"/>
          </a:xfrm>
        </p:spPr>
        <p:txBody>
          <a:bodyPr/>
          <a:lstStyle/>
          <a:p>
            <a:endParaRPr lang="en-US"/>
          </a:p>
          <a:p>
            <a:endParaRPr lang="en-US"/>
          </a:p>
          <a:p>
            <a:endParaRPr lang="en-US"/>
          </a:p>
        </p:txBody>
      </p:sp>
      <p:graphicFrame>
        <p:nvGraphicFramePr>
          <p:cNvPr id="7" name="Diagram 6">
            <a:extLst>
              <a:ext uri="{FF2B5EF4-FFF2-40B4-BE49-F238E27FC236}">
                <a16:creationId xmlns:a16="http://schemas.microsoft.com/office/drawing/2014/main" id="{08080B39-EC1C-4449-9031-02DA1345AD99}"/>
              </a:ext>
            </a:extLst>
          </p:cNvPr>
          <p:cNvGraphicFramePr/>
          <p:nvPr>
            <p:extLst>
              <p:ext uri="{D42A27DB-BD31-4B8C-83A1-F6EECF244321}">
                <p14:modId xmlns:p14="http://schemas.microsoft.com/office/powerpoint/2010/main" val="979052408"/>
              </p:ext>
            </p:extLst>
          </p:nvPr>
        </p:nvGraphicFramePr>
        <p:xfrm>
          <a:off x="953168" y="1468356"/>
          <a:ext cx="10020969" cy="48411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8" name="Straight Arrow Connector 7">
            <a:extLst>
              <a:ext uri="{FF2B5EF4-FFF2-40B4-BE49-F238E27FC236}">
                <a16:creationId xmlns:a16="http://schemas.microsoft.com/office/drawing/2014/main" id="{E2DCC31C-3FDD-5643-940C-A6050B4D4C02}"/>
              </a:ext>
            </a:extLst>
          </p:cNvPr>
          <p:cNvCxnSpPr>
            <a:cxnSpLocks/>
          </p:cNvCxnSpPr>
          <p:nvPr/>
        </p:nvCxnSpPr>
        <p:spPr>
          <a:xfrm>
            <a:off x="2254224" y="6549801"/>
            <a:ext cx="7467291" cy="0"/>
          </a:xfrm>
          <a:prstGeom prst="straightConnector1">
            <a:avLst/>
          </a:prstGeom>
          <a:ln w="5715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Slide Number Placeholder 8">
            <a:extLst>
              <a:ext uri="{FF2B5EF4-FFF2-40B4-BE49-F238E27FC236}">
                <a16:creationId xmlns:a16="http://schemas.microsoft.com/office/drawing/2014/main" id="{18B6EA3F-F075-BA49-ACAA-031E673D9945}"/>
              </a:ext>
            </a:extLst>
          </p:cNvPr>
          <p:cNvSpPr>
            <a:spLocks noGrp="1"/>
          </p:cNvSpPr>
          <p:nvPr>
            <p:ph type="sldNum" sz="quarter" idx="12"/>
          </p:nvPr>
        </p:nvSpPr>
        <p:spPr/>
        <p:txBody>
          <a:bodyPr/>
          <a:lstStyle/>
          <a:p>
            <a:fld id="{0EDEF7FB-CCDB-0D41-A164-7F316B9B1972}" type="slidenum">
              <a:rPr lang="en-US" smtClean="0"/>
              <a:pPr/>
              <a:t>27</a:t>
            </a:fld>
            <a:endParaRPr lang="en-US"/>
          </a:p>
        </p:txBody>
      </p:sp>
    </p:spTree>
    <p:extLst>
      <p:ext uri="{BB962C8B-B14F-4D97-AF65-F5344CB8AC3E}">
        <p14:creationId xmlns:p14="http://schemas.microsoft.com/office/powerpoint/2010/main" val="16957000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latin typeface="Avenir Book"/>
              </a:rPr>
              <a:t>Limitations &amp; Future Research</a:t>
            </a:r>
            <a:endParaRPr lang="en-US" dirty="0"/>
          </a:p>
        </p:txBody>
      </p:sp>
    </p:spTree>
    <p:extLst>
      <p:ext uri="{BB962C8B-B14F-4D97-AF65-F5344CB8AC3E}">
        <p14:creationId xmlns:p14="http://schemas.microsoft.com/office/powerpoint/2010/main" val="29937280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9361D-6049-4B16-8869-05D56BB35F75}"/>
              </a:ext>
            </a:extLst>
          </p:cNvPr>
          <p:cNvSpPr>
            <a:spLocks noGrp="1"/>
          </p:cNvSpPr>
          <p:nvPr>
            <p:ph type="title"/>
          </p:nvPr>
        </p:nvSpPr>
        <p:spPr/>
        <p:txBody>
          <a:bodyPr/>
          <a:lstStyle/>
          <a:p>
            <a:r>
              <a:rPr lang="en-US">
                <a:latin typeface="Avenir Book"/>
              </a:rPr>
              <a:t>Limitations</a:t>
            </a:r>
            <a:endParaRPr lang="en-US"/>
          </a:p>
        </p:txBody>
      </p:sp>
      <p:sp>
        <p:nvSpPr>
          <p:cNvPr id="3" name="Content Placeholder 2">
            <a:extLst>
              <a:ext uri="{FF2B5EF4-FFF2-40B4-BE49-F238E27FC236}">
                <a16:creationId xmlns:a16="http://schemas.microsoft.com/office/drawing/2014/main" id="{F677C241-3A52-434A-9A88-56969D1C764B}"/>
              </a:ext>
            </a:extLst>
          </p:cNvPr>
          <p:cNvSpPr>
            <a:spLocks noGrp="1"/>
          </p:cNvSpPr>
          <p:nvPr>
            <p:ph idx="1"/>
          </p:nvPr>
        </p:nvSpPr>
        <p:spPr/>
        <p:txBody>
          <a:bodyPr vert="horz" lIns="91440" tIns="45720" rIns="91440" bIns="45720" rtlCol="0" anchor="t">
            <a:normAutofit fontScale="92500" lnSpcReduction="20000"/>
          </a:bodyPr>
          <a:lstStyle/>
          <a:p>
            <a:r>
              <a:rPr lang="en-US">
                <a:latin typeface="Avenir Book"/>
              </a:rPr>
              <a:t>Data</a:t>
            </a:r>
          </a:p>
          <a:p>
            <a:pPr lvl="1"/>
            <a:r>
              <a:rPr lang="en-US" b="1">
                <a:latin typeface="Avenir Book"/>
              </a:rPr>
              <a:t>GDP per Capita</a:t>
            </a:r>
            <a:r>
              <a:rPr lang="en-US">
                <a:latin typeface="Avenir Book"/>
              </a:rPr>
              <a:t>: meant as a proxy for individual income, use Purchasing Power Parity or Median Income instead</a:t>
            </a:r>
          </a:p>
          <a:p>
            <a:pPr lvl="1"/>
            <a:r>
              <a:rPr lang="en-US" b="1">
                <a:latin typeface="Avenir Book"/>
              </a:rPr>
              <a:t>Liters Alcohol Consumed</a:t>
            </a:r>
            <a:r>
              <a:rPr lang="en-US">
                <a:latin typeface="Avenir Book"/>
              </a:rPr>
              <a:t>: doesn't consider illicit alcohol, assumes uniform consumption, median consumption preferred</a:t>
            </a:r>
          </a:p>
          <a:p>
            <a:pPr lvl="1"/>
            <a:r>
              <a:rPr lang="en-US" b="1">
                <a:latin typeface="Avenir Book"/>
              </a:rPr>
              <a:t>Suicide Policy (NSPS)</a:t>
            </a:r>
            <a:r>
              <a:rPr lang="en-US">
                <a:latin typeface="Avenir Book"/>
              </a:rPr>
              <a:t>: effectiveness of organizational response hard to gauge  since local response vs federal not accounted for</a:t>
            </a:r>
          </a:p>
          <a:p>
            <a:r>
              <a:rPr lang="en-US">
                <a:latin typeface="Avenir Book"/>
              </a:rPr>
              <a:t>Methodology</a:t>
            </a:r>
          </a:p>
          <a:p>
            <a:pPr lvl="1"/>
            <a:r>
              <a:rPr lang="en-US">
                <a:latin typeface="Avenir Book"/>
              </a:rPr>
              <a:t>Country Level Scope: cannot drill down to local or individual level</a:t>
            </a:r>
          </a:p>
          <a:p>
            <a:pPr lvl="1"/>
            <a:r>
              <a:rPr lang="en-US">
                <a:latin typeface="Avenir Book"/>
              </a:rPr>
              <a:t>Inputs: sources limited to countries which published suicide statistics</a:t>
            </a:r>
          </a:p>
          <a:p>
            <a:pPr lvl="1"/>
            <a:r>
              <a:rPr lang="en-US">
                <a:latin typeface="Avenir Book"/>
              </a:rPr>
              <a:t>Could consider more factors which may influence suicide</a:t>
            </a:r>
          </a:p>
          <a:p>
            <a:r>
              <a:rPr lang="en-US">
                <a:latin typeface="Avenir Book"/>
              </a:rPr>
              <a:t>Conclusions</a:t>
            </a:r>
            <a:endParaRPr lang="en-US" sz="2600"/>
          </a:p>
          <a:p>
            <a:pPr lvl="1"/>
            <a:r>
              <a:rPr lang="en-US" sz="2200">
                <a:latin typeface="Avenir Book"/>
              </a:rPr>
              <a:t>Causes may be local/cultural/interactional, difficult to make country-specific inferences </a:t>
            </a:r>
            <a:endParaRPr lang="en-US" sz="2200"/>
          </a:p>
        </p:txBody>
      </p:sp>
      <p:sp>
        <p:nvSpPr>
          <p:cNvPr id="4" name="Slide Number Placeholder 3">
            <a:extLst>
              <a:ext uri="{FF2B5EF4-FFF2-40B4-BE49-F238E27FC236}">
                <a16:creationId xmlns:a16="http://schemas.microsoft.com/office/drawing/2014/main" id="{747E6872-3573-415E-9657-16C104D08EAD}"/>
              </a:ext>
            </a:extLst>
          </p:cNvPr>
          <p:cNvSpPr>
            <a:spLocks noGrp="1"/>
          </p:cNvSpPr>
          <p:nvPr>
            <p:ph type="sldNum" sz="quarter" idx="12"/>
          </p:nvPr>
        </p:nvSpPr>
        <p:spPr/>
        <p:txBody>
          <a:bodyPr/>
          <a:lstStyle/>
          <a:p>
            <a:fld id="{0EDEF7FB-CCDB-0D41-A164-7F316B9B1972}" type="slidenum">
              <a:rPr lang="en-US" smtClean="0"/>
              <a:pPr/>
              <a:t>29</a:t>
            </a:fld>
            <a:endParaRPr lang="en-US"/>
          </a:p>
        </p:txBody>
      </p:sp>
    </p:spTree>
    <p:extLst>
      <p:ext uri="{BB962C8B-B14F-4D97-AF65-F5344CB8AC3E}">
        <p14:creationId xmlns:p14="http://schemas.microsoft.com/office/powerpoint/2010/main" val="9177090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03BA2-1E1C-4607-A794-0323B0FA6865}"/>
              </a:ext>
            </a:extLst>
          </p:cNvPr>
          <p:cNvSpPr>
            <a:spLocks noGrp="1"/>
          </p:cNvSpPr>
          <p:nvPr>
            <p:ph type="title"/>
          </p:nvPr>
        </p:nvSpPr>
        <p:spPr/>
        <p:txBody>
          <a:bodyPr>
            <a:normAutofit/>
          </a:bodyPr>
          <a:lstStyle/>
          <a:p>
            <a:r>
              <a:rPr lang="en-US" sz="3800" dirty="0"/>
              <a:t>Contents</a:t>
            </a:r>
          </a:p>
        </p:txBody>
      </p:sp>
      <p:sp>
        <p:nvSpPr>
          <p:cNvPr id="7" name="TextBox 6">
            <a:extLst>
              <a:ext uri="{FF2B5EF4-FFF2-40B4-BE49-F238E27FC236}">
                <a16:creationId xmlns:a16="http://schemas.microsoft.com/office/drawing/2014/main" id="{440624E9-366B-A749-981D-7A2DF9595A12}"/>
              </a:ext>
            </a:extLst>
          </p:cNvPr>
          <p:cNvSpPr txBox="1"/>
          <p:nvPr/>
        </p:nvSpPr>
        <p:spPr>
          <a:xfrm>
            <a:off x="670560" y="1698880"/>
            <a:ext cx="10789920" cy="3693319"/>
          </a:xfrm>
          <a:prstGeom prst="rect">
            <a:avLst/>
          </a:prstGeom>
          <a:noFill/>
        </p:spPr>
        <p:txBody>
          <a:bodyPr wrap="square" rtlCol="0" anchor="t">
            <a:spAutoFit/>
          </a:bodyPr>
          <a:lstStyle/>
          <a:p>
            <a:r>
              <a:rPr lang="en-US" sz="2600" dirty="0">
                <a:latin typeface="Avenir Book"/>
              </a:rPr>
              <a:t>Research Motivation……………………................……………….…..4-13</a:t>
            </a:r>
          </a:p>
          <a:p>
            <a:r>
              <a:rPr lang="en-US" sz="2600" dirty="0">
                <a:latin typeface="Avenir Book"/>
              </a:rPr>
              <a:t>Data Sources…........……………………………………………….….15-18</a:t>
            </a:r>
          </a:p>
          <a:p>
            <a:r>
              <a:rPr lang="en-US" sz="2600" dirty="0">
                <a:latin typeface="Avenir Book"/>
              </a:rPr>
              <a:t>Modeling &amp; Assumptions……………………………………………...19-24</a:t>
            </a:r>
          </a:p>
          <a:p>
            <a:r>
              <a:rPr lang="en-US" sz="2600" dirty="0">
                <a:latin typeface="Avenir Book"/>
              </a:rPr>
              <a:t>Quantifying Impact of Measures on Suicide…….………..………....25-29</a:t>
            </a:r>
          </a:p>
          <a:p>
            <a:r>
              <a:rPr lang="en-US" sz="2600" dirty="0">
                <a:latin typeface="Avenir Book"/>
              </a:rPr>
              <a:t>Recommendations &amp; Decision Support…………………………..….30-32</a:t>
            </a:r>
          </a:p>
          <a:p>
            <a:r>
              <a:rPr lang="en-US" sz="2600" dirty="0">
                <a:latin typeface="Avenir Book"/>
              </a:rPr>
              <a:t>Limitations &amp; Future Research……….……………………..……..…33-35</a:t>
            </a:r>
          </a:p>
          <a:p>
            <a:r>
              <a:rPr lang="en-US" sz="2600" dirty="0">
                <a:latin typeface="Avenir Book" panose="02000503020000020003" pitchFamily="2" charset="0"/>
              </a:rPr>
              <a:t>Appendix……………….……………………………………..……..….36-37</a:t>
            </a:r>
          </a:p>
          <a:p>
            <a:endParaRPr lang="en-US" sz="2600" dirty="0">
              <a:latin typeface="Avenir Book" panose="02000503020000020003" pitchFamily="2" charset="0"/>
            </a:endParaRPr>
          </a:p>
          <a:p>
            <a:endParaRPr lang="en-US" sz="2600" dirty="0">
              <a:latin typeface="Avenir Book" panose="02000503020000020003" pitchFamily="2" charset="0"/>
            </a:endParaRPr>
          </a:p>
        </p:txBody>
      </p:sp>
      <p:sp>
        <p:nvSpPr>
          <p:cNvPr id="8" name="Slide Number Placeholder 7">
            <a:extLst>
              <a:ext uri="{FF2B5EF4-FFF2-40B4-BE49-F238E27FC236}">
                <a16:creationId xmlns:a16="http://schemas.microsoft.com/office/drawing/2014/main" id="{D8CE67BF-0DAD-EA45-B575-CD503E669428}"/>
              </a:ext>
            </a:extLst>
          </p:cNvPr>
          <p:cNvSpPr>
            <a:spLocks noGrp="1"/>
          </p:cNvSpPr>
          <p:nvPr>
            <p:ph type="sldNum" sz="quarter" idx="12"/>
          </p:nvPr>
        </p:nvSpPr>
        <p:spPr/>
        <p:txBody>
          <a:bodyPr/>
          <a:lstStyle/>
          <a:p>
            <a:fld id="{0EDEF7FB-CCDB-0D41-A164-7F316B9B1972}" type="slidenum">
              <a:rPr lang="en-US" smtClean="0"/>
              <a:pPr/>
              <a:t>3</a:t>
            </a:fld>
            <a:endParaRPr lang="en-US"/>
          </a:p>
        </p:txBody>
      </p:sp>
    </p:spTree>
    <p:extLst>
      <p:ext uri="{BB962C8B-B14F-4D97-AF65-F5344CB8AC3E}">
        <p14:creationId xmlns:p14="http://schemas.microsoft.com/office/powerpoint/2010/main" val="11115933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6A112-CA8C-420D-A542-0C2E0716145B}"/>
              </a:ext>
            </a:extLst>
          </p:cNvPr>
          <p:cNvSpPr>
            <a:spLocks noGrp="1"/>
          </p:cNvSpPr>
          <p:nvPr>
            <p:ph type="title"/>
          </p:nvPr>
        </p:nvSpPr>
        <p:spPr/>
        <p:txBody>
          <a:bodyPr/>
          <a:lstStyle/>
          <a:p>
            <a:r>
              <a:rPr lang="en-US">
                <a:latin typeface="Avenir Book"/>
              </a:rPr>
              <a:t>Limitations</a:t>
            </a:r>
            <a:endParaRPr lang="en-US"/>
          </a:p>
        </p:txBody>
      </p:sp>
      <p:sp>
        <p:nvSpPr>
          <p:cNvPr id="234" name="Content Placeholder 233">
            <a:extLst>
              <a:ext uri="{FF2B5EF4-FFF2-40B4-BE49-F238E27FC236}">
                <a16:creationId xmlns:a16="http://schemas.microsoft.com/office/drawing/2014/main" id="{1D53B817-33AB-4410-9828-E5F678F0608B}"/>
              </a:ext>
            </a:extLst>
          </p:cNvPr>
          <p:cNvSpPr>
            <a:spLocks noGrp="1"/>
          </p:cNvSpPr>
          <p:nvPr>
            <p:ph idx="1"/>
          </p:nvPr>
        </p:nvSpPr>
        <p:spPr/>
        <p:txBody>
          <a:bodyPr vert="horz" lIns="91440" tIns="45720" rIns="91440" bIns="45720" rtlCol="0" anchor="t">
            <a:normAutofit fontScale="92500"/>
          </a:bodyPr>
          <a:lstStyle/>
          <a:p>
            <a:r>
              <a:rPr lang="en-US">
                <a:latin typeface="Avenir Book"/>
              </a:rPr>
              <a:t>GDP per Capita: meant as a proxy for individual income</a:t>
            </a:r>
            <a:endParaRPr lang="en-US"/>
          </a:p>
          <a:p>
            <a:pPr lvl="1"/>
            <a:r>
              <a:rPr lang="en-US">
                <a:latin typeface="Avenir Book"/>
              </a:rPr>
              <a:t>Next time use Purchasing Power Parity, and or Median Income </a:t>
            </a:r>
          </a:p>
          <a:p>
            <a:pPr lvl="1"/>
            <a:r>
              <a:rPr lang="en-US">
                <a:latin typeface="Avenir Book"/>
              </a:rPr>
              <a:t>Hard to recommend policy action on data sources which averages</a:t>
            </a:r>
            <a:endParaRPr lang="en-US"/>
          </a:p>
          <a:p>
            <a:r>
              <a:rPr lang="en-US">
                <a:latin typeface="Avenir Book"/>
              </a:rPr>
              <a:t>Liters Alcohol Consumed: representative of vice of populace</a:t>
            </a:r>
            <a:endParaRPr lang="en-US"/>
          </a:p>
          <a:p>
            <a:pPr lvl="1"/>
            <a:r>
              <a:rPr lang="en-US">
                <a:latin typeface="Avenir Book"/>
              </a:rPr>
              <a:t>Doesn't consider black market / home fermented alcohol, assumes uniform consumption by populace, median consumption preferred</a:t>
            </a:r>
            <a:endParaRPr lang="en-US"/>
          </a:p>
          <a:p>
            <a:pPr lvl="1"/>
            <a:r>
              <a:rPr lang="en-US">
                <a:latin typeface="Avenir Book"/>
              </a:rPr>
              <a:t>Other factors to consider: Substance use per country (Heroin, Meth, etc.)</a:t>
            </a:r>
            <a:endParaRPr lang="en-US"/>
          </a:p>
          <a:p>
            <a:r>
              <a:rPr lang="en-US">
                <a:latin typeface="Avenir Book"/>
              </a:rPr>
              <a:t>Suicide Policy (NSPS): Organizational response</a:t>
            </a:r>
            <a:endParaRPr lang="en-US"/>
          </a:p>
          <a:p>
            <a:pPr lvl="1"/>
            <a:r>
              <a:rPr lang="en-US">
                <a:latin typeface="Avenir Book"/>
              </a:rPr>
              <a:t>Effectiveness of implementation per country hard to gage, as only Boolean representation, local response vs federal not accounted for</a:t>
            </a:r>
            <a:endParaRPr lang="en-US" err="1"/>
          </a:p>
          <a:p>
            <a:pPr lvl="1"/>
            <a:r>
              <a:rPr lang="en-US">
                <a:latin typeface="Avenir Book"/>
              </a:rPr>
              <a:t>Acceptance of suicide at national level and policy effects confounded </a:t>
            </a:r>
            <a:endParaRPr lang="en-US"/>
          </a:p>
          <a:p>
            <a:pPr lvl="1"/>
            <a:endParaRPr lang="en-US"/>
          </a:p>
          <a:p>
            <a:pPr lvl="1"/>
            <a:endParaRPr lang="en-US"/>
          </a:p>
          <a:p>
            <a:pPr lvl="1"/>
            <a:endParaRPr lang="en-US"/>
          </a:p>
        </p:txBody>
      </p:sp>
      <p:sp>
        <p:nvSpPr>
          <p:cNvPr id="3" name="Rectangle 2">
            <a:extLst>
              <a:ext uri="{FF2B5EF4-FFF2-40B4-BE49-F238E27FC236}">
                <a16:creationId xmlns:a16="http://schemas.microsoft.com/office/drawing/2014/main" id="{F7B31789-CE90-4255-9481-BEDDF6D1A15B}"/>
              </a:ext>
            </a:extLst>
          </p:cNvPr>
          <p:cNvSpPr/>
          <p:nvPr/>
        </p:nvSpPr>
        <p:spPr>
          <a:xfrm>
            <a:off x="8302651" y="366999"/>
            <a:ext cx="3340608" cy="10119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ea typeface="+mn-lt"/>
                <a:cs typeface="+mn-lt"/>
              </a:rPr>
              <a:t>Combine with the next slide</a:t>
            </a:r>
            <a:endParaRPr lang="en-US"/>
          </a:p>
        </p:txBody>
      </p:sp>
      <p:sp>
        <p:nvSpPr>
          <p:cNvPr id="4" name="Slide Number Placeholder 3">
            <a:extLst>
              <a:ext uri="{FF2B5EF4-FFF2-40B4-BE49-F238E27FC236}">
                <a16:creationId xmlns:a16="http://schemas.microsoft.com/office/drawing/2014/main" id="{46B8EBD8-4CBC-CB49-916E-C2678E1B4261}"/>
              </a:ext>
            </a:extLst>
          </p:cNvPr>
          <p:cNvSpPr>
            <a:spLocks noGrp="1"/>
          </p:cNvSpPr>
          <p:nvPr>
            <p:ph type="sldNum" sz="quarter" idx="12"/>
          </p:nvPr>
        </p:nvSpPr>
        <p:spPr/>
        <p:txBody>
          <a:bodyPr/>
          <a:lstStyle/>
          <a:p>
            <a:fld id="{0EDEF7FB-CCDB-0D41-A164-7F316B9B1972}" type="slidenum">
              <a:rPr lang="en-US" smtClean="0"/>
              <a:pPr/>
              <a:t>30</a:t>
            </a:fld>
            <a:endParaRPr lang="en-US"/>
          </a:p>
        </p:txBody>
      </p:sp>
    </p:spTree>
    <p:extLst>
      <p:ext uri="{BB962C8B-B14F-4D97-AF65-F5344CB8AC3E}">
        <p14:creationId xmlns:p14="http://schemas.microsoft.com/office/powerpoint/2010/main" val="37775044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367A7-EB5E-4244-90C8-CD8A36EB0D18}"/>
              </a:ext>
            </a:extLst>
          </p:cNvPr>
          <p:cNvSpPr>
            <a:spLocks noGrp="1"/>
          </p:cNvSpPr>
          <p:nvPr>
            <p:ph type="title"/>
          </p:nvPr>
        </p:nvSpPr>
        <p:spPr/>
        <p:txBody>
          <a:bodyPr/>
          <a:lstStyle/>
          <a:p>
            <a:r>
              <a:rPr lang="en-US">
                <a:latin typeface="Avenir Book"/>
              </a:rPr>
              <a:t>Limitations Methodology</a:t>
            </a:r>
            <a:endParaRPr lang="en-US"/>
          </a:p>
        </p:txBody>
      </p:sp>
      <p:sp>
        <p:nvSpPr>
          <p:cNvPr id="3" name="Content Placeholder 2">
            <a:extLst>
              <a:ext uri="{FF2B5EF4-FFF2-40B4-BE49-F238E27FC236}">
                <a16:creationId xmlns:a16="http://schemas.microsoft.com/office/drawing/2014/main" id="{BD5303B5-7CB8-4E00-A0A8-47CACECE1C04}"/>
              </a:ext>
            </a:extLst>
          </p:cNvPr>
          <p:cNvSpPr>
            <a:spLocks noGrp="1"/>
          </p:cNvSpPr>
          <p:nvPr>
            <p:ph idx="1"/>
          </p:nvPr>
        </p:nvSpPr>
        <p:spPr/>
        <p:txBody>
          <a:bodyPr vert="horz" lIns="91440" tIns="45720" rIns="91440" bIns="45720" rtlCol="0" anchor="t">
            <a:normAutofit/>
          </a:bodyPr>
          <a:lstStyle/>
          <a:p>
            <a:r>
              <a:rPr lang="en-US">
                <a:latin typeface="Avenir Book"/>
              </a:rPr>
              <a:t>Country Level Scope:</a:t>
            </a:r>
            <a:endParaRPr lang="en-US"/>
          </a:p>
          <a:p>
            <a:pPr lvl="1"/>
            <a:r>
              <a:rPr lang="en-US">
                <a:latin typeface="Avenir Book"/>
              </a:rPr>
              <a:t>Cannot drill down to local, let alone individual level</a:t>
            </a:r>
          </a:p>
          <a:p>
            <a:r>
              <a:rPr lang="en-US">
                <a:latin typeface="Avenir Book"/>
              </a:rPr>
              <a:t>Chosen Inputs:</a:t>
            </a:r>
          </a:p>
          <a:p>
            <a:pPr lvl="1"/>
            <a:r>
              <a:rPr lang="en-US">
                <a:latin typeface="Avenir Book"/>
              </a:rPr>
              <a:t>Didn't consider all factors which may influence suicide</a:t>
            </a:r>
          </a:p>
          <a:p>
            <a:pPr lvl="1"/>
            <a:r>
              <a:rPr lang="en-US">
                <a:latin typeface="Avenir Book"/>
              </a:rPr>
              <a:t>Data sources limited to which countries published suicide statistics</a:t>
            </a:r>
            <a:endParaRPr lang="en-US"/>
          </a:p>
          <a:p>
            <a:pPr lvl="1"/>
            <a:r>
              <a:rPr lang="en-US">
                <a:latin typeface="Avenir Book"/>
              </a:rPr>
              <a:t>Outlier countries (I.e. Japan) hard to determine what is different w/ limited set of inputs</a:t>
            </a:r>
          </a:p>
          <a:p>
            <a:r>
              <a:rPr lang="en-US">
                <a:latin typeface="Avenir Book"/>
              </a:rPr>
              <a:t>Conclusions:</a:t>
            </a:r>
          </a:p>
          <a:p>
            <a:pPr lvl="1"/>
            <a:r>
              <a:rPr lang="en-US">
                <a:latin typeface="Avenir Book"/>
              </a:rPr>
              <a:t>Can't make country specific inferences, this is a global issue, but causes may be local / cultural / interactional</a:t>
            </a:r>
          </a:p>
        </p:txBody>
      </p:sp>
      <p:sp>
        <p:nvSpPr>
          <p:cNvPr id="5" name="Rectangle 4">
            <a:extLst>
              <a:ext uri="{FF2B5EF4-FFF2-40B4-BE49-F238E27FC236}">
                <a16:creationId xmlns:a16="http://schemas.microsoft.com/office/drawing/2014/main" id="{634715F1-5F8E-4459-8E9F-61F2FE0E3811}"/>
              </a:ext>
            </a:extLst>
          </p:cNvPr>
          <p:cNvSpPr/>
          <p:nvPr/>
        </p:nvSpPr>
        <p:spPr>
          <a:xfrm>
            <a:off x="10948085" y="1085867"/>
            <a:ext cx="3340608" cy="10119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ea typeface="+mn-lt"/>
                <a:cs typeface="+mn-lt"/>
              </a:rPr>
              <a:t>Combine with the </a:t>
            </a:r>
            <a:r>
              <a:rPr lang="en-US" err="1">
                <a:ea typeface="+mn-lt"/>
                <a:cs typeface="+mn-lt"/>
              </a:rPr>
              <a:t>prev</a:t>
            </a:r>
            <a:r>
              <a:rPr lang="en-US">
                <a:ea typeface="+mn-lt"/>
                <a:cs typeface="+mn-lt"/>
              </a:rPr>
              <a:t> slide</a:t>
            </a:r>
            <a:endParaRPr lang="en-US"/>
          </a:p>
        </p:txBody>
      </p:sp>
      <p:sp>
        <p:nvSpPr>
          <p:cNvPr id="4" name="Slide Number Placeholder 3">
            <a:extLst>
              <a:ext uri="{FF2B5EF4-FFF2-40B4-BE49-F238E27FC236}">
                <a16:creationId xmlns:a16="http://schemas.microsoft.com/office/drawing/2014/main" id="{FCDF47CA-2B2D-EB47-9CF0-A25BFE2CAA22}"/>
              </a:ext>
            </a:extLst>
          </p:cNvPr>
          <p:cNvSpPr>
            <a:spLocks noGrp="1"/>
          </p:cNvSpPr>
          <p:nvPr>
            <p:ph type="sldNum" sz="quarter" idx="12"/>
          </p:nvPr>
        </p:nvSpPr>
        <p:spPr/>
        <p:txBody>
          <a:bodyPr/>
          <a:lstStyle/>
          <a:p>
            <a:fld id="{0EDEF7FB-CCDB-0D41-A164-7F316B9B1972}" type="slidenum">
              <a:rPr lang="en-US" smtClean="0"/>
              <a:pPr/>
              <a:t>31</a:t>
            </a:fld>
            <a:endParaRPr lang="en-US"/>
          </a:p>
        </p:txBody>
      </p:sp>
    </p:spTree>
    <p:extLst>
      <p:ext uri="{BB962C8B-B14F-4D97-AF65-F5344CB8AC3E}">
        <p14:creationId xmlns:p14="http://schemas.microsoft.com/office/powerpoint/2010/main" val="25970046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a:t>Appendix</a:t>
            </a:r>
          </a:p>
        </p:txBody>
      </p:sp>
    </p:spTree>
    <p:extLst>
      <p:ext uri="{BB962C8B-B14F-4D97-AF65-F5344CB8AC3E}">
        <p14:creationId xmlns:p14="http://schemas.microsoft.com/office/powerpoint/2010/main" val="7384776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C8CDBAF-9449-9E4E-95EC-EF93E472E81E}"/>
              </a:ext>
            </a:extLst>
          </p:cNvPr>
          <p:cNvPicPr>
            <a:picLocks noChangeAspect="1"/>
          </p:cNvPicPr>
          <p:nvPr/>
        </p:nvPicPr>
        <p:blipFill>
          <a:blip r:embed="rId2"/>
          <a:stretch>
            <a:fillRect/>
          </a:stretch>
        </p:blipFill>
        <p:spPr>
          <a:xfrm>
            <a:off x="616077" y="2373200"/>
            <a:ext cx="5802231" cy="3365835"/>
          </a:xfrm>
          <a:prstGeom prst="rect">
            <a:avLst/>
          </a:prstGeom>
        </p:spPr>
      </p:pic>
      <p:sp>
        <p:nvSpPr>
          <p:cNvPr id="6" name="Title 1">
            <a:extLst>
              <a:ext uri="{FF2B5EF4-FFF2-40B4-BE49-F238E27FC236}">
                <a16:creationId xmlns:a16="http://schemas.microsoft.com/office/drawing/2014/main" id="{6CD0E24B-CA44-6C43-8CA0-0E77F6540FEA}"/>
              </a:ext>
            </a:extLst>
          </p:cNvPr>
          <p:cNvSpPr>
            <a:spLocks noGrp="1"/>
          </p:cNvSpPr>
          <p:nvPr>
            <p:ph type="title"/>
          </p:nvPr>
        </p:nvSpPr>
        <p:spPr>
          <a:xfrm>
            <a:off x="697523" y="90277"/>
            <a:ext cx="11333747" cy="1325563"/>
          </a:xfrm>
        </p:spPr>
        <p:txBody>
          <a:bodyPr>
            <a:normAutofit/>
          </a:bodyPr>
          <a:lstStyle/>
          <a:p>
            <a:r>
              <a:rPr lang="en-US" sz="3200"/>
              <a:t>Final Model Specification &amp; Model Results Summary</a:t>
            </a:r>
          </a:p>
        </p:txBody>
      </p:sp>
      <p:sp>
        <p:nvSpPr>
          <p:cNvPr id="7" name="TextBox 6">
            <a:extLst>
              <a:ext uri="{FF2B5EF4-FFF2-40B4-BE49-F238E27FC236}">
                <a16:creationId xmlns:a16="http://schemas.microsoft.com/office/drawing/2014/main" id="{1EB89F07-E08C-0E4D-ADEA-193E70E13994}"/>
              </a:ext>
            </a:extLst>
          </p:cNvPr>
          <p:cNvSpPr txBox="1"/>
          <p:nvPr/>
        </p:nvSpPr>
        <p:spPr>
          <a:xfrm>
            <a:off x="697523" y="1371603"/>
            <a:ext cx="1999906" cy="323165"/>
          </a:xfrm>
          <a:prstGeom prst="rect">
            <a:avLst/>
          </a:prstGeom>
          <a:noFill/>
        </p:spPr>
        <p:txBody>
          <a:bodyPr wrap="none" rtlCol="0">
            <a:spAutoFit/>
          </a:bodyPr>
          <a:lstStyle/>
          <a:p>
            <a:r>
              <a:rPr lang="en-US" sz="1500" b="1" i="1" dirty="0">
                <a:latin typeface="Avenir Book" panose="02000503020000020003" pitchFamily="2" charset="0"/>
              </a:rPr>
              <a:t>Final Model Specification</a:t>
            </a:r>
          </a:p>
        </p:txBody>
      </p:sp>
      <p:sp>
        <p:nvSpPr>
          <p:cNvPr id="8" name="TextBox 7">
            <a:extLst>
              <a:ext uri="{FF2B5EF4-FFF2-40B4-BE49-F238E27FC236}">
                <a16:creationId xmlns:a16="http://schemas.microsoft.com/office/drawing/2014/main" id="{65D99EC2-61E2-D348-A06B-6B49BA5D78FB}"/>
              </a:ext>
            </a:extLst>
          </p:cNvPr>
          <p:cNvSpPr txBox="1"/>
          <p:nvPr/>
        </p:nvSpPr>
        <p:spPr>
          <a:xfrm>
            <a:off x="6516742" y="1366168"/>
            <a:ext cx="2460930" cy="323165"/>
          </a:xfrm>
          <a:prstGeom prst="rect">
            <a:avLst/>
          </a:prstGeom>
          <a:noFill/>
        </p:spPr>
        <p:txBody>
          <a:bodyPr wrap="none" rtlCol="0">
            <a:spAutoFit/>
          </a:bodyPr>
          <a:lstStyle/>
          <a:p>
            <a:r>
              <a:rPr lang="en-US" sz="1500" b="1" i="1">
                <a:latin typeface="Avenir Book" panose="02000503020000020003" pitchFamily="2" charset="0"/>
              </a:rPr>
              <a:t>Model Estimates &amp; Results</a:t>
            </a:r>
          </a:p>
        </p:txBody>
      </p:sp>
      <p:cxnSp>
        <p:nvCxnSpPr>
          <p:cNvPr id="16" name="Straight Connector 15">
            <a:extLst>
              <a:ext uri="{FF2B5EF4-FFF2-40B4-BE49-F238E27FC236}">
                <a16:creationId xmlns:a16="http://schemas.microsoft.com/office/drawing/2014/main" id="{3C73B889-9D72-A844-9AAE-A0BECB6BE682}"/>
              </a:ext>
            </a:extLst>
          </p:cNvPr>
          <p:cNvCxnSpPr>
            <a:cxnSpLocks/>
          </p:cNvCxnSpPr>
          <p:nvPr/>
        </p:nvCxnSpPr>
        <p:spPr>
          <a:xfrm>
            <a:off x="717580" y="1808747"/>
            <a:ext cx="4636473"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81753AE-789C-074A-8DBE-87215DB8F932}"/>
              </a:ext>
            </a:extLst>
          </p:cNvPr>
          <p:cNvCxnSpPr>
            <a:cxnSpLocks/>
          </p:cNvCxnSpPr>
          <p:nvPr/>
        </p:nvCxnSpPr>
        <p:spPr>
          <a:xfrm>
            <a:off x="6588933" y="1820779"/>
            <a:ext cx="4672929"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C502B0E3-2ED5-394A-BCE2-E80ED4B57F9A}"/>
              </a:ext>
            </a:extLst>
          </p:cNvPr>
          <p:cNvPicPr>
            <a:picLocks noChangeAspect="1"/>
          </p:cNvPicPr>
          <p:nvPr/>
        </p:nvPicPr>
        <p:blipFill>
          <a:blip r:embed="rId3"/>
          <a:stretch>
            <a:fillRect/>
          </a:stretch>
        </p:blipFill>
        <p:spPr>
          <a:xfrm>
            <a:off x="6516741" y="2094273"/>
            <a:ext cx="5059181" cy="4104084"/>
          </a:xfrm>
          <a:prstGeom prst="rect">
            <a:avLst/>
          </a:prstGeom>
        </p:spPr>
      </p:pic>
      <p:sp>
        <p:nvSpPr>
          <p:cNvPr id="3" name="Slide Number Placeholder 2">
            <a:extLst>
              <a:ext uri="{FF2B5EF4-FFF2-40B4-BE49-F238E27FC236}">
                <a16:creationId xmlns:a16="http://schemas.microsoft.com/office/drawing/2014/main" id="{18A6EA39-4DD2-4E4A-A1D1-25D280AC81E6}"/>
              </a:ext>
            </a:extLst>
          </p:cNvPr>
          <p:cNvSpPr>
            <a:spLocks noGrp="1"/>
          </p:cNvSpPr>
          <p:nvPr>
            <p:ph type="sldNum" sz="quarter" idx="12"/>
          </p:nvPr>
        </p:nvSpPr>
        <p:spPr/>
        <p:txBody>
          <a:bodyPr/>
          <a:lstStyle/>
          <a:p>
            <a:fld id="{0EDEF7FB-CCDB-0D41-A164-7F316B9B1972}" type="slidenum">
              <a:rPr lang="en-US" smtClean="0"/>
              <a:pPr/>
              <a:t>33</a:t>
            </a:fld>
            <a:endParaRPr lang="en-US"/>
          </a:p>
        </p:txBody>
      </p:sp>
    </p:spTree>
    <p:extLst>
      <p:ext uri="{BB962C8B-B14F-4D97-AF65-F5344CB8AC3E}">
        <p14:creationId xmlns:p14="http://schemas.microsoft.com/office/powerpoint/2010/main" val="16508638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87170-A63A-43CE-A094-0B915DBDE76A}"/>
              </a:ext>
            </a:extLst>
          </p:cNvPr>
          <p:cNvSpPr>
            <a:spLocks noGrp="1"/>
          </p:cNvSpPr>
          <p:nvPr>
            <p:ph type="title"/>
          </p:nvPr>
        </p:nvSpPr>
        <p:spPr/>
        <p:txBody>
          <a:bodyPr/>
          <a:lstStyle/>
          <a:p>
            <a:r>
              <a:rPr lang="en-US"/>
              <a:t>Sources</a:t>
            </a:r>
          </a:p>
        </p:txBody>
      </p:sp>
      <p:sp>
        <p:nvSpPr>
          <p:cNvPr id="3" name="Content Placeholder 2">
            <a:extLst>
              <a:ext uri="{FF2B5EF4-FFF2-40B4-BE49-F238E27FC236}">
                <a16:creationId xmlns:a16="http://schemas.microsoft.com/office/drawing/2014/main" id="{0B5EC5C4-1DD2-430D-B544-178DCEFC9427}"/>
              </a:ext>
            </a:extLst>
          </p:cNvPr>
          <p:cNvSpPr>
            <a:spLocks noGrp="1"/>
          </p:cNvSpPr>
          <p:nvPr>
            <p:ph idx="1"/>
          </p:nvPr>
        </p:nvSpPr>
        <p:spPr/>
        <p:txBody>
          <a:bodyPr/>
          <a:lstStyle/>
          <a:p>
            <a:r>
              <a:rPr lang="en-US" sz="1600"/>
              <a:t>World Health Organization [1] : </a:t>
            </a:r>
            <a:r>
              <a:rPr lang="en-US" sz="1600">
                <a:hlinkClick r:id="rId2"/>
              </a:rPr>
              <a:t>https://apps.who.int/gho/data/node.main.MHSUICIDEASDR?lang=en</a:t>
            </a:r>
            <a:endParaRPr lang="en-US" sz="1600"/>
          </a:p>
          <a:p>
            <a:r>
              <a:rPr lang="en-US" sz="1600"/>
              <a:t>World Health Organization [2] : </a:t>
            </a:r>
            <a:r>
              <a:rPr lang="en-US" sz="1600">
                <a:solidFill>
                  <a:prstClr val="black"/>
                </a:solidFill>
                <a:latin typeface="Avenir Book" panose="02000503020000020003"/>
                <a:hlinkClick r:id="rId3">
                  <a:extLst>
                    <a:ext uri="{A12FA001-AC4F-418D-AE19-62706E023703}">
                      <ahyp:hlinkClr xmlns:ahyp="http://schemas.microsoft.com/office/drawing/2018/hyperlinkcolor" val="tx"/>
                    </a:ext>
                  </a:extLst>
                </a:hlinkClick>
              </a:rPr>
              <a:t>https://www.who.int/data/gho/data/indicators/indicator-details/GHO/current-health-expenditure-(che)-as-percentage-of-gross-domestic-product-(gdp)-(-)</a:t>
            </a:r>
            <a:endParaRPr lang="en-US" sz="1600">
              <a:solidFill>
                <a:prstClr val="black"/>
              </a:solidFill>
              <a:latin typeface="Avenir Book" panose="02000503020000020003"/>
            </a:endParaRPr>
          </a:p>
          <a:p>
            <a:r>
              <a:rPr lang="en-US" sz="1600">
                <a:solidFill>
                  <a:prstClr val="black"/>
                </a:solidFill>
                <a:latin typeface="Avenir Book" panose="02000503020000020003"/>
              </a:rPr>
              <a:t>World Health Organization [3] : </a:t>
            </a:r>
            <a:r>
              <a:rPr lang="en-US" sz="1600">
                <a:hlinkClick r:id="rId4"/>
              </a:rPr>
              <a:t>https://apps.who.int/iris/handle/10665/279765</a:t>
            </a:r>
            <a:r>
              <a:rPr lang="en-US" sz="1600">
                <a:solidFill>
                  <a:prstClr val="black"/>
                </a:solidFill>
                <a:latin typeface="Avenir Book" panose="02000503020000020003"/>
              </a:rPr>
              <a:t> </a:t>
            </a:r>
          </a:p>
          <a:p>
            <a:r>
              <a:rPr lang="en-US" sz="1600">
                <a:solidFill>
                  <a:prstClr val="black"/>
                </a:solidFill>
                <a:latin typeface="Avenir Book" panose="02000503020000020003"/>
              </a:rPr>
              <a:t>World Health Organization [4] </a:t>
            </a:r>
            <a:r>
              <a:rPr lang="en-US" sz="1600">
                <a:hlinkClick r:id="rId5"/>
              </a:rPr>
              <a:t>https://apps.who.int/gho/data/node.main.MHHR?lang=en</a:t>
            </a:r>
            <a:endParaRPr lang="en-US" sz="1600"/>
          </a:p>
          <a:p>
            <a:r>
              <a:rPr lang="en-US" sz="1600">
                <a:solidFill>
                  <a:prstClr val="black"/>
                </a:solidFill>
                <a:latin typeface="Avenir Book" panose="02000503020000020003"/>
              </a:rPr>
              <a:t>World Health Organization [5] : </a:t>
            </a:r>
            <a:r>
              <a:rPr lang="en-US" sz="1600">
                <a:hlinkClick r:id="rId6"/>
              </a:rPr>
              <a:t>https://apps.who.int/gho/data/node.main.MHFAC?lang=en</a:t>
            </a:r>
            <a:endParaRPr lang="en-US" sz="1600">
              <a:solidFill>
                <a:prstClr val="black"/>
              </a:solidFill>
              <a:latin typeface="Avenir Book" panose="02000503020000020003"/>
            </a:endParaRPr>
          </a:p>
          <a:p>
            <a:r>
              <a:rPr lang="en-US" sz="1600">
                <a:solidFill>
                  <a:prstClr val="black"/>
                </a:solidFill>
                <a:latin typeface="Avenir Book" panose="02000503020000020003"/>
              </a:rPr>
              <a:t>United Nations Development </a:t>
            </a:r>
            <a:r>
              <a:rPr lang="en-US" sz="1600" err="1">
                <a:solidFill>
                  <a:prstClr val="black"/>
                </a:solidFill>
                <a:latin typeface="Avenir Book" panose="02000503020000020003"/>
              </a:rPr>
              <a:t>Programme</a:t>
            </a:r>
            <a:r>
              <a:rPr lang="en-US" sz="1600">
                <a:solidFill>
                  <a:prstClr val="black"/>
                </a:solidFill>
                <a:latin typeface="Avenir Book" panose="02000503020000020003"/>
              </a:rPr>
              <a:t> [1] : </a:t>
            </a:r>
            <a:r>
              <a:rPr lang="en-US" sz="1600">
                <a:hlinkClick r:id="rId7"/>
              </a:rPr>
              <a:t>http://hdr.undp.org/en/content/labour-force-participation-rate-female-male-ratio</a:t>
            </a:r>
            <a:endParaRPr lang="en-US" sz="1600"/>
          </a:p>
          <a:p>
            <a:r>
              <a:rPr lang="en-US" sz="1600">
                <a:solidFill>
                  <a:prstClr val="black"/>
                </a:solidFill>
                <a:latin typeface="Avenir Book" panose="02000503020000020003"/>
              </a:rPr>
              <a:t>World Bank [1] : </a:t>
            </a:r>
            <a:r>
              <a:rPr lang="en-US" sz="1600">
                <a:hlinkClick r:id="rId8"/>
              </a:rPr>
              <a:t>https://data.worldbank.org/indicator/NY.GDP.PCAP.PP.CD</a:t>
            </a:r>
            <a:endParaRPr lang="en-US" sz="1600"/>
          </a:p>
          <a:p>
            <a:r>
              <a:rPr lang="en-US" sz="1600">
                <a:solidFill>
                  <a:prstClr val="black"/>
                </a:solidFill>
                <a:latin typeface="Avenir Book" panose="02000503020000020003"/>
              </a:rPr>
              <a:t>World Bank [2] : </a:t>
            </a:r>
            <a:r>
              <a:rPr lang="en-US" sz="1600">
                <a:hlinkClick r:id="rId9"/>
              </a:rPr>
              <a:t>https://data.worldbank.org/indicator/SH.ALC.PCAP.LI</a:t>
            </a:r>
            <a:endParaRPr lang="en-US" sz="1600">
              <a:solidFill>
                <a:prstClr val="black"/>
              </a:solidFill>
              <a:latin typeface="Avenir Book" panose="02000503020000020003"/>
            </a:endParaRPr>
          </a:p>
          <a:p>
            <a:endParaRPr lang="en-US" sz="1200">
              <a:solidFill>
                <a:prstClr val="black"/>
              </a:solidFill>
              <a:latin typeface="Calibri" panose="020F0502020204030204"/>
            </a:endParaRPr>
          </a:p>
          <a:p>
            <a:endParaRPr lang="en-US"/>
          </a:p>
        </p:txBody>
      </p:sp>
      <p:sp>
        <p:nvSpPr>
          <p:cNvPr id="4" name="Slide Number Placeholder 3">
            <a:extLst>
              <a:ext uri="{FF2B5EF4-FFF2-40B4-BE49-F238E27FC236}">
                <a16:creationId xmlns:a16="http://schemas.microsoft.com/office/drawing/2014/main" id="{910E55F6-AD02-8A43-AE57-0AA6A8DF9263}"/>
              </a:ext>
            </a:extLst>
          </p:cNvPr>
          <p:cNvSpPr>
            <a:spLocks noGrp="1"/>
          </p:cNvSpPr>
          <p:nvPr>
            <p:ph type="sldNum" sz="quarter" idx="12"/>
          </p:nvPr>
        </p:nvSpPr>
        <p:spPr/>
        <p:txBody>
          <a:bodyPr/>
          <a:lstStyle/>
          <a:p>
            <a:fld id="{0EDEF7FB-CCDB-0D41-A164-7F316B9B1972}" type="slidenum">
              <a:rPr lang="en-US" smtClean="0"/>
              <a:pPr/>
              <a:t>34</a:t>
            </a:fld>
            <a:endParaRPr lang="en-US"/>
          </a:p>
        </p:txBody>
      </p:sp>
    </p:spTree>
    <p:extLst>
      <p:ext uri="{BB962C8B-B14F-4D97-AF65-F5344CB8AC3E}">
        <p14:creationId xmlns:p14="http://schemas.microsoft.com/office/powerpoint/2010/main" val="38272388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50F00-D818-4455-8955-2C37EB1BBF9B}"/>
              </a:ext>
            </a:extLst>
          </p:cNvPr>
          <p:cNvSpPr>
            <a:spLocks noGrp="1"/>
          </p:cNvSpPr>
          <p:nvPr>
            <p:ph type="title"/>
          </p:nvPr>
        </p:nvSpPr>
        <p:spPr/>
        <p:txBody>
          <a:bodyPr/>
          <a:lstStyle/>
          <a:p>
            <a:r>
              <a:rPr lang="en-US">
                <a:latin typeface="Avenir Book"/>
              </a:rPr>
              <a:t>Anecdotal evidence about Russia, alcohol, and suicide</a:t>
            </a:r>
            <a:endParaRPr lang="en-US"/>
          </a:p>
        </p:txBody>
      </p:sp>
      <p:sp>
        <p:nvSpPr>
          <p:cNvPr id="3" name="Content Placeholder 2">
            <a:extLst>
              <a:ext uri="{FF2B5EF4-FFF2-40B4-BE49-F238E27FC236}">
                <a16:creationId xmlns:a16="http://schemas.microsoft.com/office/drawing/2014/main" id="{B0AFB650-E60C-415F-94C2-DE0CD269C1CF}"/>
              </a:ext>
            </a:extLst>
          </p:cNvPr>
          <p:cNvSpPr>
            <a:spLocks noGrp="1"/>
          </p:cNvSpPr>
          <p:nvPr>
            <p:ph idx="1"/>
          </p:nvPr>
        </p:nvSpPr>
        <p:spPr/>
        <p:txBody>
          <a:bodyPr vert="horz" lIns="91440" tIns="45720" rIns="91440" bIns="45720" rtlCol="0" anchor="t">
            <a:normAutofit fontScale="92500"/>
          </a:bodyPr>
          <a:lstStyle/>
          <a:p>
            <a:r>
              <a:rPr lang="en-US">
                <a:latin typeface="Avenir Book"/>
              </a:rPr>
              <a:t>“Russian levels of alcohol consumption and suicide are among the highest in the world.” [1] – Pridemore, WA. </a:t>
            </a:r>
            <a:r>
              <a:rPr lang="en-US" i="1">
                <a:latin typeface="Avenir Book"/>
              </a:rPr>
              <a:t>Heavy drinking and Suicide in Russia.</a:t>
            </a:r>
            <a:endParaRPr lang="en-US">
              <a:latin typeface="Avenir Book"/>
            </a:endParaRPr>
          </a:p>
          <a:p>
            <a:r>
              <a:rPr lang="en-US" i="1">
                <a:latin typeface="Avenir Book"/>
              </a:rPr>
              <a:t>“…</a:t>
            </a:r>
            <a:r>
              <a:rPr lang="en-US">
                <a:latin typeface="Avenir Book"/>
              </a:rPr>
              <a:t>heavy alcohol consumption was promoted as a way to eliminate dissent, while other observers claim that alcohol was — and remains for many — the only escape from the drabness of everyday life.</a:t>
            </a:r>
            <a:r>
              <a:rPr lang="en-US" i="1">
                <a:latin typeface="Avenir Book"/>
              </a:rPr>
              <a:t>” </a:t>
            </a:r>
            <a:r>
              <a:rPr lang="en-US">
                <a:latin typeface="Avenir Book"/>
              </a:rPr>
              <a:t>[2]</a:t>
            </a:r>
            <a:r>
              <a:rPr lang="en-US" i="1">
                <a:latin typeface="Avenir Book"/>
              </a:rPr>
              <a:t> – </a:t>
            </a:r>
            <a:r>
              <a:rPr lang="en-US" i="1" err="1">
                <a:latin typeface="Avenir Book"/>
              </a:rPr>
              <a:t>Chelala</a:t>
            </a:r>
            <a:r>
              <a:rPr lang="en-US" i="1">
                <a:latin typeface="Avenir Book"/>
              </a:rPr>
              <a:t>, C. Vodka is Putin’s worst enemy, The Moscow Times</a:t>
            </a:r>
            <a:endParaRPr lang="en-US">
              <a:latin typeface="Avenir Book"/>
            </a:endParaRPr>
          </a:p>
          <a:p>
            <a:r>
              <a:rPr lang="en-US">
                <a:latin typeface="Avenir Book"/>
              </a:rPr>
              <a:t>“Russian drinkers die a variety of deaths. Alcohol poisoning. Cirrhosis. Accidents. Suicide…The result? Russians live some of the shortest lives in any large economy.” [3] </a:t>
            </a:r>
            <a:r>
              <a:rPr lang="en-US" i="1">
                <a:latin typeface="Avenir Book"/>
              </a:rPr>
              <a:t>– Phillips, M. Russia is quite literally drinking itself to death, Quartz</a:t>
            </a:r>
            <a:endParaRPr lang="en-US">
              <a:latin typeface="Avenir Book"/>
            </a:endParaRPr>
          </a:p>
        </p:txBody>
      </p:sp>
      <p:sp>
        <p:nvSpPr>
          <p:cNvPr id="4" name="Slide Number Placeholder 3">
            <a:extLst>
              <a:ext uri="{FF2B5EF4-FFF2-40B4-BE49-F238E27FC236}">
                <a16:creationId xmlns:a16="http://schemas.microsoft.com/office/drawing/2014/main" id="{0D1D0FF2-18DE-8F40-98CA-801D3C6C85CE}"/>
              </a:ext>
            </a:extLst>
          </p:cNvPr>
          <p:cNvSpPr>
            <a:spLocks noGrp="1"/>
          </p:cNvSpPr>
          <p:nvPr>
            <p:ph type="sldNum" sz="quarter" idx="12"/>
          </p:nvPr>
        </p:nvSpPr>
        <p:spPr/>
        <p:txBody>
          <a:bodyPr/>
          <a:lstStyle/>
          <a:p>
            <a:fld id="{0EDEF7FB-CCDB-0D41-A164-7F316B9B1972}" type="slidenum">
              <a:rPr lang="en-US" smtClean="0"/>
              <a:pPr/>
              <a:t>35</a:t>
            </a:fld>
            <a:endParaRPr lang="en-US"/>
          </a:p>
        </p:txBody>
      </p:sp>
    </p:spTree>
    <p:extLst>
      <p:ext uri="{BB962C8B-B14F-4D97-AF65-F5344CB8AC3E}">
        <p14:creationId xmlns:p14="http://schemas.microsoft.com/office/powerpoint/2010/main" val="28704605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D50CE-1696-4F8F-9805-1D32740E91D0}"/>
              </a:ext>
            </a:extLst>
          </p:cNvPr>
          <p:cNvSpPr>
            <a:spLocks noGrp="1"/>
          </p:cNvSpPr>
          <p:nvPr>
            <p:ph type="title"/>
          </p:nvPr>
        </p:nvSpPr>
        <p:spPr>
          <a:xfrm>
            <a:off x="647272" y="365125"/>
            <a:ext cx="10706528" cy="1325563"/>
          </a:xfrm>
        </p:spPr>
        <p:txBody>
          <a:bodyPr/>
          <a:lstStyle/>
          <a:p>
            <a:r>
              <a:rPr lang="en-US"/>
              <a:t>Model Development </a:t>
            </a:r>
            <a:br>
              <a:rPr lang="en-US"/>
            </a:br>
            <a:r>
              <a:rPr lang="en-US"/>
              <a:t>Initial Model: </a:t>
            </a:r>
            <a:r>
              <a:rPr lang="en-US" u="sng"/>
              <a:t>Multiple Linear Regression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631E236-E9E9-4DE6-9C4D-CD7A25E8A387}"/>
                  </a:ext>
                </a:extLst>
              </p:cNvPr>
              <p:cNvSpPr>
                <a:spLocks noGrp="1"/>
              </p:cNvSpPr>
              <p:nvPr>
                <p:ph idx="1"/>
              </p:nvPr>
            </p:nvSpPr>
            <p:spPr>
              <a:xfrm>
                <a:off x="838200" y="1982474"/>
                <a:ext cx="9127733" cy="809107"/>
              </a:xfrm>
            </p:spPr>
            <p:txBody>
              <a:bodyPr/>
              <a:lstStyle/>
              <a:p>
                <a14:m>
                  <m:oMath xmlns:m="http://schemas.openxmlformats.org/officeDocument/2006/math">
                    <m:r>
                      <m:rPr>
                        <m:sty m:val="p"/>
                      </m:rPr>
                      <a:rPr lang="en-US" b="0" i="0" smtClean="0">
                        <a:latin typeface="Cambria Math" panose="02040503050406030204" pitchFamily="18" charset="0"/>
                      </a:rPr>
                      <m:t>Y</m:t>
                    </m:r>
                    <m:r>
                      <a:rPr lang="en-US" b="0" i="1" smtClean="0">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3</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4</m:t>
                        </m:r>
                      </m:sub>
                    </m:sSub>
                  </m:oMath>
                </a14:m>
                <a:r>
                  <a:rPr lang="en-US"/>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5</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𝑋</m:t>
                        </m:r>
                      </m:e>
                      <m:sub>
                        <m:r>
                          <a:rPr lang="en-US" b="0" i="1" smtClean="0">
                            <a:latin typeface="Cambria Math" panose="02040503050406030204" pitchFamily="18" charset="0"/>
                          </a:rPr>
                          <m:t>6</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7</m:t>
                        </m:r>
                      </m:sub>
                    </m:sSub>
                  </m:oMath>
                </a14:m>
                <a:endParaRPr lang="en-US"/>
              </a:p>
            </p:txBody>
          </p:sp>
        </mc:Choice>
        <mc:Fallback xmlns="">
          <p:sp>
            <p:nvSpPr>
              <p:cNvPr id="3" name="Content Placeholder 2">
                <a:extLst>
                  <a:ext uri="{FF2B5EF4-FFF2-40B4-BE49-F238E27FC236}">
                    <a16:creationId xmlns:a16="http://schemas.microsoft.com/office/drawing/2014/main" id="{7631E236-E9E9-4DE6-9C4D-CD7A25E8A387}"/>
                  </a:ext>
                </a:extLst>
              </p:cNvPr>
              <p:cNvSpPr>
                <a:spLocks noGrp="1" noRot="1" noChangeAspect="1" noMove="1" noResize="1" noEditPoints="1" noAdjustHandles="1" noChangeArrowheads="1" noChangeShapeType="1" noTextEdit="1"/>
              </p:cNvSpPr>
              <p:nvPr>
                <p:ph idx="1"/>
              </p:nvPr>
            </p:nvSpPr>
            <p:spPr>
              <a:xfrm>
                <a:off x="838200" y="1982474"/>
                <a:ext cx="9127733" cy="809107"/>
              </a:xfrm>
              <a:blipFill>
                <a:blip r:embed="rId2"/>
                <a:stretch>
                  <a:fillRect t="-12030"/>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92B99BBA-0D81-46EA-A6B6-D3CB56682BDD}"/>
              </a:ext>
            </a:extLst>
          </p:cNvPr>
          <p:cNvPicPr>
            <a:picLocks noChangeAspect="1"/>
          </p:cNvPicPr>
          <p:nvPr/>
        </p:nvPicPr>
        <p:blipFill>
          <a:blip r:embed="rId3"/>
          <a:stretch>
            <a:fillRect/>
          </a:stretch>
        </p:blipFill>
        <p:spPr>
          <a:xfrm>
            <a:off x="5402066" y="2791581"/>
            <a:ext cx="4037744" cy="3568525"/>
          </a:xfrm>
          <a:prstGeom prst="rect">
            <a:avLst/>
          </a:prstGeom>
        </p:spPr>
      </p:pic>
      <p:sp>
        <p:nvSpPr>
          <p:cNvPr id="6" name="TextBox 5">
            <a:extLst>
              <a:ext uri="{FF2B5EF4-FFF2-40B4-BE49-F238E27FC236}">
                <a16:creationId xmlns:a16="http://schemas.microsoft.com/office/drawing/2014/main" id="{7C9DF7B2-12D7-4183-BC1F-53FFE987E9D3}"/>
              </a:ext>
            </a:extLst>
          </p:cNvPr>
          <p:cNvSpPr txBox="1"/>
          <p:nvPr/>
        </p:nvSpPr>
        <p:spPr>
          <a:xfrm>
            <a:off x="838200" y="2730339"/>
            <a:ext cx="3939283" cy="3816429"/>
          </a:xfrm>
          <a:prstGeom prst="rect">
            <a:avLst/>
          </a:prstGeom>
          <a:noFill/>
        </p:spPr>
        <p:txBody>
          <a:bodyPr wrap="square" rtlCol="0">
            <a:spAutoFit/>
          </a:bodyPr>
          <a:lstStyle/>
          <a:p>
            <a:pPr marL="285750" indent="-285750">
              <a:buFont typeface="Arial" panose="020B0604020202020204" pitchFamily="34" charset="0"/>
              <a:buChar char="•"/>
            </a:pPr>
            <a:r>
              <a:rPr lang="en-US" sz="2800">
                <a:latin typeface="Avenir Book" panose="02000503020000020003"/>
              </a:rPr>
              <a:t>Normal Q-Q plot shows that the points deviate from the reference line at the higher quintiles. In order to correct for this, our next step was to try a Box Cox transformation on Y. </a:t>
            </a:r>
          </a:p>
          <a:p>
            <a:endParaRPr lang="en-US"/>
          </a:p>
        </p:txBody>
      </p:sp>
      <p:sp>
        <p:nvSpPr>
          <p:cNvPr id="4" name="Slide Number Placeholder 3">
            <a:extLst>
              <a:ext uri="{FF2B5EF4-FFF2-40B4-BE49-F238E27FC236}">
                <a16:creationId xmlns:a16="http://schemas.microsoft.com/office/drawing/2014/main" id="{EBE9BD97-86A1-4143-94BA-69B085FB38AB}"/>
              </a:ext>
            </a:extLst>
          </p:cNvPr>
          <p:cNvSpPr>
            <a:spLocks noGrp="1"/>
          </p:cNvSpPr>
          <p:nvPr>
            <p:ph type="sldNum" sz="quarter" idx="12"/>
          </p:nvPr>
        </p:nvSpPr>
        <p:spPr/>
        <p:txBody>
          <a:bodyPr/>
          <a:lstStyle/>
          <a:p>
            <a:fld id="{0EDEF7FB-CCDB-0D41-A164-7F316B9B1972}" type="slidenum">
              <a:rPr lang="en-US" smtClean="0"/>
              <a:pPr/>
              <a:t>36</a:t>
            </a:fld>
            <a:endParaRPr lang="en-US"/>
          </a:p>
        </p:txBody>
      </p:sp>
    </p:spTree>
    <p:extLst>
      <p:ext uri="{BB962C8B-B14F-4D97-AF65-F5344CB8AC3E}">
        <p14:creationId xmlns:p14="http://schemas.microsoft.com/office/powerpoint/2010/main" val="35439188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D50CE-1696-4F8F-9805-1D32740E91D0}"/>
              </a:ext>
            </a:extLst>
          </p:cNvPr>
          <p:cNvSpPr>
            <a:spLocks noGrp="1"/>
          </p:cNvSpPr>
          <p:nvPr>
            <p:ph type="title"/>
          </p:nvPr>
        </p:nvSpPr>
        <p:spPr/>
        <p:txBody>
          <a:bodyPr/>
          <a:lstStyle/>
          <a:p>
            <a:r>
              <a:rPr lang="en-US"/>
              <a:t>Model Development – Box Cox Transformation </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631E236-E9E9-4DE6-9C4D-CD7A25E8A387}"/>
                  </a:ext>
                </a:extLst>
              </p:cNvPr>
              <p:cNvSpPr>
                <a:spLocks noGrp="1"/>
              </p:cNvSpPr>
              <p:nvPr>
                <p:ph idx="1"/>
              </p:nvPr>
            </p:nvSpPr>
            <p:spPr>
              <a:xfrm>
                <a:off x="838200" y="1461416"/>
                <a:ext cx="9127733" cy="809107"/>
              </a:xfrm>
            </p:spPr>
            <p:txBody>
              <a:bodyPr/>
              <a:lstStyle/>
              <a:p>
                <a14:m>
                  <m:oMath xmlns:m="http://schemas.openxmlformats.org/officeDocument/2006/math">
                    <m:f>
                      <m:fPr>
                        <m:ctrlPr>
                          <a:rPr lang="en-US" i="1" smtClean="0">
                            <a:latin typeface="Cambria Math" panose="02040503050406030204" pitchFamily="18" charset="0"/>
                          </a:rPr>
                        </m:ctrlPr>
                      </m:fPr>
                      <m:num>
                        <m:sSup>
                          <m:sSupPr>
                            <m:ctrlPr>
                              <a:rPr lang="en-US" i="1" smtClean="0">
                                <a:latin typeface="Cambria Math" panose="02040503050406030204" pitchFamily="18" charset="0"/>
                              </a:rPr>
                            </m:ctrlPr>
                          </m:sSupPr>
                          <m:e>
                            <m:r>
                              <a:rPr lang="en-US" b="0" i="1" smtClean="0">
                                <a:latin typeface="Cambria Math" panose="02040503050406030204" pitchFamily="18" charset="0"/>
                              </a:rPr>
                              <m:t>𝑌</m:t>
                            </m:r>
                          </m:e>
                          <m:sup>
                            <m:r>
                              <a:rPr lang="en-US" b="0" i="1" smtClean="0">
                                <a:latin typeface="Cambria Math" panose="02040503050406030204" pitchFamily="18" charset="0"/>
                              </a:rPr>
                              <m:t>.4</m:t>
                            </m:r>
                          </m:sup>
                        </m:sSup>
                        <m:r>
                          <a:rPr lang="en-US" i="1">
                            <a:latin typeface="Cambria Math" panose="02040503050406030204" pitchFamily="18" charset="0"/>
                          </a:rPr>
                          <m:t>−1</m:t>
                        </m:r>
                      </m:num>
                      <m:den>
                        <m:r>
                          <a:rPr lang="en-US" i="1">
                            <a:latin typeface="Cambria Math" panose="02040503050406030204" pitchFamily="18" charset="0"/>
                          </a:rPr>
                          <m:t>.4</m:t>
                        </m:r>
                      </m:den>
                    </m:f>
                    <m:r>
                      <a:rPr lang="en-US" i="1">
                        <a:latin typeface="Cambria Math" panose="02040503050406030204" pitchFamily="18" charset="0"/>
                      </a:rPr>
                      <m:t> </m:t>
                    </m:r>
                    <m:r>
                      <a:rPr lang="en-US" b="0" i="1" smtClean="0">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1</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2</m:t>
                        </m:r>
                      </m:sub>
                    </m:sSub>
                    <m:r>
                      <a:rPr lang="en-US" b="0" i="1" smtClean="0">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3</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4</m:t>
                        </m:r>
                      </m:sub>
                    </m:sSub>
                  </m:oMath>
                </a14:m>
                <a:r>
                  <a:rPr lang="en-US"/>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5</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b="0" i="1" smtClean="0">
                            <a:latin typeface="Cambria Math" panose="02040503050406030204" pitchFamily="18" charset="0"/>
                          </a:rPr>
                          <m:t>+ </m:t>
                        </m:r>
                        <m:r>
                          <a:rPr lang="en-US" i="1">
                            <a:latin typeface="Cambria Math" panose="02040503050406030204" pitchFamily="18" charset="0"/>
                          </a:rPr>
                          <m:t>𝑋</m:t>
                        </m:r>
                      </m:e>
                      <m:sub>
                        <m:r>
                          <a:rPr lang="en-US" b="0" i="1" smtClean="0">
                            <a:latin typeface="Cambria Math" panose="02040503050406030204" pitchFamily="18" charset="0"/>
                          </a:rPr>
                          <m:t>6</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b="0" i="1" smtClean="0">
                            <a:latin typeface="Cambria Math" panose="02040503050406030204" pitchFamily="18" charset="0"/>
                          </a:rPr>
                          <m:t>7</m:t>
                        </m:r>
                      </m:sub>
                    </m:sSub>
                  </m:oMath>
                </a14:m>
                <a:endParaRPr lang="en-US"/>
              </a:p>
            </p:txBody>
          </p:sp>
        </mc:Choice>
        <mc:Fallback xmlns="">
          <p:sp>
            <p:nvSpPr>
              <p:cNvPr id="3" name="Content Placeholder 2">
                <a:extLst>
                  <a:ext uri="{FF2B5EF4-FFF2-40B4-BE49-F238E27FC236}">
                    <a16:creationId xmlns:a16="http://schemas.microsoft.com/office/drawing/2014/main" id="{7631E236-E9E9-4DE6-9C4D-CD7A25E8A387}"/>
                  </a:ext>
                </a:extLst>
              </p:cNvPr>
              <p:cNvSpPr>
                <a:spLocks noGrp="1" noRot="1" noChangeAspect="1" noMove="1" noResize="1" noEditPoints="1" noAdjustHandles="1" noChangeArrowheads="1" noChangeShapeType="1" noTextEdit="1"/>
              </p:cNvSpPr>
              <p:nvPr>
                <p:ph idx="1"/>
              </p:nvPr>
            </p:nvSpPr>
            <p:spPr>
              <a:xfrm>
                <a:off x="838200" y="1461416"/>
                <a:ext cx="9127733" cy="809107"/>
              </a:xfrm>
              <a:blipFill>
                <a:blip r:embed="rId2"/>
                <a:stretch>
                  <a:fillRect/>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7C9DF7B2-12D7-4183-BC1F-53FFE987E9D3}"/>
              </a:ext>
            </a:extLst>
          </p:cNvPr>
          <p:cNvSpPr txBox="1"/>
          <p:nvPr/>
        </p:nvSpPr>
        <p:spPr>
          <a:xfrm>
            <a:off x="5695307" y="2288144"/>
            <a:ext cx="5472702" cy="1231106"/>
          </a:xfrm>
          <a:prstGeom prst="rect">
            <a:avLst/>
          </a:prstGeom>
          <a:noFill/>
        </p:spPr>
        <p:txBody>
          <a:bodyPr wrap="square" rtlCol="0">
            <a:spAutoFit/>
          </a:bodyPr>
          <a:lstStyle/>
          <a:p>
            <a:pPr marL="285750" indent="-285750">
              <a:buFont typeface="Arial" panose="020B0604020202020204" pitchFamily="34" charset="0"/>
              <a:buChar char="•"/>
            </a:pPr>
            <a:r>
              <a:rPr lang="en-US" sz="2800">
                <a:latin typeface="Avenir Book" panose="02000503020000020003"/>
              </a:rPr>
              <a:t>Box Cox transformation on </a:t>
            </a:r>
            <a:r>
              <a:rPr lang="el-GR" sz="2800">
                <a:latin typeface="Times New Roman" panose="02020603050405020304" pitchFamily="18" charset="0"/>
                <a:cs typeface="Times New Roman" panose="02020603050405020304" pitchFamily="18" charset="0"/>
              </a:rPr>
              <a:t>λ</a:t>
            </a:r>
            <a:r>
              <a:rPr lang="en-US" sz="2800">
                <a:latin typeface="Avenir Book" panose="02000503020000020003"/>
              </a:rPr>
              <a:t> = 0.4 seems to be appropriate</a:t>
            </a:r>
          </a:p>
          <a:p>
            <a:endParaRPr lang="en-US"/>
          </a:p>
        </p:txBody>
      </p:sp>
      <p:pic>
        <p:nvPicPr>
          <p:cNvPr id="4" name="Picture 3">
            <a:extLst>
              <a:ext uri="{FF2B5EF4-FFF2-40B4-BE49-F238E27FC236}">
                <a16:creationId xmlns:a16="http://schemas.microsoft.com/office/drawing/2014/main" id="{19509D4D-1C3F-45D6-A251-DDBAB5BFADFA}"/>
              </a:ext>
            </a:extLst>
          </p:cNvPr>
          <p:cNvPicPr>
            <a:picLocks noChangeAspect="1"/>
          </p:cNvPicPr>
          <p:nvPr/>
        </p:nvPicPr>
        <p:blipFill>
          <a:blip r:embed="rId3"/>
          <a:stretch>
            <a:fillRect/>
          </a:stretch>
        </p:blipFill>
        <p:spPr>
          <a:xfrm>
            <a:off x="1938961" y="2140107"/>
            <a:ext cx="2769171" cy="2447371"/>
          </a:xfrm>
          <a:prstGeom prst="rect">
            <a:avLst/>
          </a:prstGeom>
        </p:spPr>
      </p:pic>
      <p:sp>
        <p:nvSpPr>
          <p:cNvPr id="7" name="TextBox 6">
            <a:extLst>
              <a:ext uri="{FF2B5EF4-FFF2-40B4-BE49-F238E27FC236}">
                <a16:creationId xmlns:a16="http://schemas.microsoft.com/office/drawing/2014/main" id="{2C402839-ACD4-450A-922F-583DF9F5ECD5}"/>
              </a:ext>
            </a:extLst>
          </p:cNvPr>
          <p:cNvSpPr txBox="1"/>
          <p:nvPr/>
        </p:nvSpPr>
        <p:spPr>
          <a:xfrm>
            <a:off x="1037690" y="4767978"/>
            <a:ext cx="4771203" cy="2092881"/>
          </a:xfrm>
          <a:prstGeom prst="rect">
            <a:avLst/>
          </a:prstGeom>
          <a:noFill/>
        </p:spPr>
        <p:txBody>
          <a:bodyPr wrap="square" rtlCol="0">
            <a:spAutoFit/>
          </a:bodyPr>
          <a:lstStyle/>
          <a:p>
            <a:pPr marL="285750" indent="-285750">
              <a:buFont typeface="Arial" panose="020B0604020202020204" pitchFamily="34" charset="0"/>
              <a:buChar char="•"/>
            </a:pPr>
            <a:r>
              <a:rPr lang="en-US" sz="2800">
                <a:latin typeface="Avenir Book" panose="02000503020000020003"/>
              </a:rPr>
              <a:t>After transformation, the points in the Normal Q-Q plot are much closer to the reference line</a:t>
            </a:r>
          </a:p>
          <a:p>
            <a:endParaRPr lang="en-US"/>
          </a:p>
        </p:txBody>
      </p:sp>
      <p:pic>
        <p:nvPicPr>
          <p:cNvPr id="8" name="Picture 7">
            <a:extLst>
              <a:ext uri="{FF2B5EF4-FFF2-40B4-BE49-F238E27FC236}">
                <a16:creationId xmlns:a16="http://schemas.microsoft.com/office/drawing/2014/main" id="{1354C3E9-A441-472F-95D3-B5B37E91750A}"/>
              </a:ext>
            </a:extLst>
          </p:cNvPr>
          <p:cNvPicPr>
            <a:picLocks noChangeAspect="1"/>
          </p:cNvPicPr>
          <p:nvPr/>
        </p:nvPicPr>
        <p:blipFill>
          <a:blip r:embed="rId4"/>
          <a:stretch>
            <a:fillRect/>
          </a:stretch>
        </p:blipFill>
        <p:spPr>
          <a:xfrm>
            <a:off x="5917915" y="3223752"/>
            <a:ext cx="3965825" cy="3504963"/>
          </a:xfrm>
          <a:prstGeom prst="rect">
            <a:avLst/>
          </a:prstGeom>
        </p:spPr>
      </p:pic>
      <p:sp>
        <p:nvSpPr>
          <p:cNvPr id="5" name="Slide Number Placeholder 4">
            <a:extLst>
              <a:ext uri="{FF2B5EF4-FFF2-40B4-BE49-F238E27FC236}">
                <a16:creationId xmlns:a16="http://schemas.microsoft.com/office/drawing/2014/main" id="{7763D5CE-E817-F94E-A50A-01EBA8040372}"/>
              </a:ext>
            </a:extLst>
          </p:cNvPr>
          <p:cNvSpPr>
            <a:spLocks noGrp="1"/>
          </p:cNvSpPr>
          <p:nvPr>
            <p:ph type="sldNum" sz="quarter" idx="12"/>
          </p:nvPr>
        </p:nvSpPr>
        <p:spPr/>
        <p:txBody>
          <a:bodyPr/>
          <a:lstStyle/>
          <a:p>
            <a:fld id="{0EDEF7FB-CCDB-0D41-A164-7F316B9B1972}" type="slidenum">
              <a:rPr lang="en-US" smtClean="0"/>
              <a:pPr/>
              <a:t>37</a:t>
            </a:fld>
            <a:endParaRPr lang="en-US"/>
          </a:p>
        </p:txBody>
      </p:sp>
    </p:spTree>
    <p:extLst>
      <p:ext uri="{BB962C8B-B14F-4D97-AF65-F5344CB8AC3E}">
        <p14:creationId xmlns:p14="http://schemas.microsoft.com/office/powerpoint/2010/main" val="6935035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EA746-C296-49C9-9757-0EC5A8684024}"/>
              </a:ext>
            </a:extLst>
          </p:cNvPr>
          <p:cNvSpPr>
            <a:spLocks noGrp="1"/>
          </p:cNvSpPr>
          <p:nvPr>
            <p:ph type="title"/>
          </p:nvPr>
        </p:nvSpPr>
        <p:spPr/>
        <p:txBody>
          <a:bodyPr/>
          <a:lstStyle/>
          <a:p>
            <a:r>
              <a:rPr lang="en-US"/>
              <a:t>Model Development – Remove Outliers</a:t>
            </a:r>
          </a:p>
        </p:txBody>
      </p:sp>
      <p:sp>
        <p:nvSpPr>
          <p:cNvPr id="3" name="Content Placeholder 2">
            <a:extLst>
              <a:ext uri="{FF2B5EF4-FFF2-40B4-BE49-F238E27FC236}">
                <a16:creationId xmlns:a16="http://schemas.microsoft.com/office/drawing/2014/main" id="{4488D2A7-97C3-478F-9B2E-C6293A55AA24}"/>
              </a:ext>
            </a:extLst>
          </p:cNvPr>
          <p:cNvSpPr>
            <a:spLocks noGrp="1"/>
          </p:cNvSpPr>
          <p:nvPr>
            <p:ph idx="1"/>
          </p:nvPr>
        </p:nvSpPr>
        <p:spPr>
          <a:xfrm>
            <a:off x="838200" y="1825625"/>
            <a:ext cx="10515600" cy="825108"/>
          </a:xfrm>
        </p:spPr>
        <p:txBody>
          <a:bodyPr>
            <a:normAutofit fontScale="85000" lnSpcReduction="10000"/>
          </a:bodyPr>
          <a:lstStyle/>
          <a:p>
            <a:r>
              <a:rPr lang="en-US"/>
              <a:t>Points 12, 65, and 88 were identified as outliers on the Residuals vs Fitted, Scale-Location, and Normal Q-Q plots (refer to previous slide)  </a:t>
            </a:r>
          </a:p>
        </p:txBody>
      </p:sp>
      <p:pic>
        <p:nvPicPr>
          <p:cNvPr id="4" name="Picture 3">
            <a:extLst>
              <a:ext uri="{FF2B5EF4-FFF2-40B4-BE49-F238E27FC236}">
                <a16:creationId xmlns:a16="http://schemas.microsoft.com/office/drawing/2014/main" id="{B0FAC7E1-4E5F-4EA5-8682-7AF2FA26C96B}"/>
              </a:ext>
            </a:extLst>
          </p:cNvPr>
          <p:cNvPicPr>
            <a:picLocks noChangeAspect="1"/>
          </p:cNvPicPr>
          <p:nvPr/>
        </p:nvPicPr>
        <p:blipFill>
          <a:blip r:embed="rId2"/>
          <a:stretch>
            <a:fillRect/>
          </a:stretch>
        </p:blipFill>
        <p:spPr>
          <a:xfrm>
            <a:off x="838200" y="2785670"/>
            <a:ext cx="4499746" cy="3976839"/>
          </a:xfrm>
          <a:prstGeom prst="rect">
            <a:avLst/>
          </a:prstGeom>
        </p:spPr>
      </p:pic>
      <p:pic>
        <p:nvPicPr>
          <p:cNvPr id="5" name="Picture 4">
            <a:extLst>
              <a:ext uri="{FF2B5EF4-FFF2-40B4-BE49-F238E27FC236}">
                <a16:creationId xmlns:a16="http://schemas.microsoft.com/office/drawing/2014/main" id="{0924DFE8-7659-4167-AC33-4E25E0DB30C6}"/>
              </a:ext>
            </a:extLst>
          </p:cNvPr>
          <p:cNvPicPr>
            <a:picLocks noChangeAspect="1"/>
          </p:cNvPicPr>
          <p:nvPr/>
        </p:nvPicPr>
        <p:blipFill>
          <a:blip r:embed="rId3"/>
          <a:stretch>
            <a:fillRect/>
          </a:stretch>
        </p:blipFill>
        <p:spPr>
          <a:xfrm>
            <a:off x="6431623" y="2785670"/>
            <a:ext cx="4499746" cy="3976839"/>
          </a:xfrm>
          <a:prstGeom prst="rect">
            <a:avLst/>
          </a:prstGeom>
        </p:spPr>
      </p:pic>
      <p:sp>
        <p:nvSpPr>
          <p:cNvPr id="6" name="Slide Number Placeholder 5">
            <a:extLst>
              <a:ext uri="{FF2B5EF4-FFF2-40B4-BE49-F238E27FC236}">
                <a16:creationId xmlns:a16="http://schemas.microsoft.com/office/drawing/2014/main" id="{EBEA2437-F4C3-2F46-B6F8-4DD96CE5C588}"/>
              </a:ext>
            </a:extLst>
          </p:cNvPr>
          <p:cNvSpPr>
            <a:spLocks noGrp="1"/>
          </p:cNvSpPr>
          <p:nvPr>
            <p:ph type="sldNum" sz="quarter" idx="12"/>
          </p:nvPr>
        </p:nvSpPr>
        <p:spPr/>
        <p:txBody>
          <a:bodyPr/>
          <a:lstStyle/>
          <a:p>
            <a:fld id="{0EDEF7FB-CCDB-0D41-A164-7F316B9B1972}" type="slidenum">
              <a:rPr lang="en-US" smtClean="0"/>
              <a:pPr/>
              <a:t>38</a:t>
            </a:fld>
            <a:endParaRPr lang="en-US"/>
          </a:p>
        </p:txBody>
      </p:sp>
    </p:spTree>
    <p:extLst>
      <p:ext uri="{BB962C8B-B14F-4D97-AF65-F5344CB8AC3E}">
        <p14:creationId xmlns:p14="http://schemas.microsoft.com/office/powerpoint/2010/main" val="42264176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EA746-C296-49C9-9757-0EC5A8684024}"/>
              </a:ext>
            </a:extLst>
          </p:cNvPr>
          <p:cNvSpPr>
            <a:spLocks noGrp="1"/>
          </p:cNvSpPr>
          <p:nvPr>
            <p:ph type="title"/>
          </p:nvPr>
        </p:nvSpPr>
        <p:spPr/>
        <p:txBody>
          <a:bodyPr/>
          <a:lstStyle/>
          <a:p>
            <a:r>
              <a:rPr lang="en-US"/>
              <a:t>Model Development – Remove Outliers</a:t>
            </a:r>
          </a:p>
        </p:txBody>
      </p:sp>
      <p:sp>
        <p:nvSpPr>
          <p:cNvPr id="3" name="Content Placeholder 2">
            <a:extLst>
              <a:ext uri="{FF2B5EF4-FFF2-40B4-BE49-F238E27FC236}">
                <a16:creationId xmlns:a16="http://schemas.microsoft.com/office/drawing/2014/main" id="{4488D2A7-97C3-478F-9B2E-C6293A55AA24}"/>
              </a:ext>
            </a:extLst>
          </p:cNvPr>
          <p:cNvSpPr>
            <a:spLocks noGrp="1"/>
          </p:cNvSpPr>
          <p:nvPr>
            <p:ph idx="1"/>
          </p:nvPr>
        </p:nvSpPr>
        <p:spPr>
          <a:xfrm>
            <a:off x="838200" y="1825625"/>
            <a:ext cx="10515600" cy="825108"/>
          </a:xfrm>
        </p:spPr>
        <p:txBody>
          <a:bodyPr>
            <a:normAutofit lnSpcReduction="10000"/>
          </a:bodyPr>
          <a:lstStyle/>
          <a:p>
            <a:r>
              <a:rPr lang="en-US"/>
              <a:t>In addition, point 79 was identified as an outlier that should be removed, as it had very high leverage in the model</a:t>
            </a:r>
          </a:p>
        </p:txBody>
      </p:sp>
      <p:pic>
        <p:nvPicPr>
          <p:cNvPr id="6" name="Picture 5">
            <a:extLst>
              <a:ext uri="{FF2B5EF4-FFF2-40B4-BE49-F238E27FC236}">
                <a16:creationId xmlns:a16="http://schemas.microsoft.com/office/drawing/2014/main" id="{B708620C-83A3-4CBD-B943-DF4AAC344111}"/>
              </a:ext>
            </a:extLst>
          </p:cNvPr>
          <p:cNvPicPr>
            <a:picLocks noChangeAspect="1"/>
          </p:cNvPicPr>
          <p:nvPr/>
        </p:nvPicPr>
        <p:blipFill>
          <a:blip r:embed="rId2"/>
          <a:stretch>
            <a:fillRect/>
          </a:stretch>
        </p:blipFill>
        <p:spPr>
          <a:xfrm>
            <a:off x="3326129" y="2785670"/>
            <a:ext cx="4400094" cy="3888768"/>
          </a:xfrm>
          <a:prstGeom prst="rect">
            <a:avLst/>
          </a:prstGeom>
        </p:spPr>
      </p:pic>
      <p:sp>
        <p:nvSpPr>
          <p:cNvPr id="4" name="Slide Number Placeholder 3">
            <a:extLst>
              <a:ext uri="{FF2B5EF4-FFF2-40B4-BE49-F238E27FC236}">
                <a16:creationId xmlns:a16="http://schemas.microsoft.com/office/drawing/2014/main" id="{5D37337A-E3BB-3B4F-8384-44474F9BDFAB}"/>
              </a:ext>
            </a:extLst>
          </p:cNvPr>
          <p:cNvSpPr>
            <a:spLocks noGrp="1"/>
          </p:cNvSpPr>
          <p:nvPr>
            <p:ph type="sldNum" sz="quarter" idx="12"/>
          </p:nvPr>
        </p:nvSpPr>
        <p:spPr/>
        <p:txBody>
          <a:bodyPr/>
          <a:lstStyle/>
          <a:p>
            <a:fld id="{0EDEF7FB-CCDB-0D41-A164-7F316B9B1972}" type="slidenum">
              <a:rPr lang="en-US" smtClean="0"/>
              <a:pPr/>
              <a:t>39</a:t>
            </a:fld>
            <a:endParaRPr lang="en-US"/>
          </a:p>
        </p:txBody>
      </p:sp>
    </p:spTree>
    <p:extLst>
      <p:ext uri="{BB962C8B-B14F-4D97-AF65-F5344CB8AC3E}">
        <p14:creationId xmlns:p14="http://schemas.microsoft.com/office/powerpoint/2010/main" val="42059357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latin typeface="Avenir Book"/>
              </a:rPr>
              <a:t>Research Motivation</a:t>
            </a:r>
          </a:p>
        </p:txBody>
      </p:sp>
    </p:spTree>
    <p:extLst>
      <p:ext uri="{BB962C8B-B14F-4D97-AF65-F5344CB8AC3E}">
        <p14:creationId xmlns:p14="http://schemas.microsoft.com/office/powerpoint/2010/main" val="888045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F0530-F960-44B4-B6A6-9665E584336A}"/>
              </a:ext>
            </a:extLst>
          </p:cNvPr>
          <p:cNvSpPr>
            <a:spLocks noGrp="1"/>
          </p:cNvSpPr>
          <p:nvPr>
            <p:ph type="title"/>
          </p:nvPr>
        </p:nvSpPr>
        <p:spPr/>
        <p:txBody>
          <a:bodyPr/>
          <a:lstStyle/>
          <a:p>
            <a:r>
              <a:rPr lang="en-US"/>
              <a:t>Model Development – Remove Outliers</a:t>
            </a:r>
          </a:p>
        </p:txBody>
      </p:sp>
      <p:sp>
        <p:nvSpPr>
          <p:cNvPr id="3" name="Content Placeholder 2">
            <a:extLst>
              <a:ext uri="{FF2B5EF4-FFF2-40B4-BE49-F238E27FC236}">
                <a16:creationId xmlns:a16="http://schemas.microsoft.com/office/drawing/2014/main" id="{DFC3F2D1-924B-437D-BE9B-9C332EBCF026}"/>
              </a:ext>
            </a:extLst>
          </p:cNvPr>
          <p:cNvSpPr>
            <a:spLocks noGrp="1"/>
          </p:cNvSpPr>
          <p:nvPr>
            <p:ph idx="1"/>
          </p:nvPr>
        </p:nvSpPr>
        <p:spPr>
          <a:xfrm>
            <a:off x="750013" y="1561672"/>
            <a:ext cx="10798140" cy="5296327"/>
          </a:xfrm>
        </p:spPr>
        <p:txBody>
          <a:bodyPr>
            <a:normAutofit fontScale="62500" lnSpcReduction="20000"/>
          </a:bodyPr>
          <a:lstStyle/>
          <a:p>
            <a:r>
              <a:rPr lang="en-US"/>
              <a:t>Points 12, 65, 79, and 88 also had country specific reasons for being removed from the data set </a:t>
            </a:r>
          </a:p>
          <a:p>
            <a:endParaRPr lang="en-US"/>
          </a:p>
          <a:p>
            <a:r>
              <a:rPr lang="en-US"/>
              <a:t>12 – Barbados:</a:t>
            </a:r>
          </a:p>
          <a:p>
            <a:pPr lvl="1"/>
            <a:r>
              <a:rPr lang="en-US"/>
              <a:t> Caribbean's leading tourism island, transitioned from agricultural to service based economy very successfully </a:t>
            </a:r>
          </a:p>
          <a:p>
            <a:pPr lvl="1"/>
            <a:r>
              <a:rPr lang="en-US"/>
              <a:t> “very high human development‟ status in terms of the UNDP’s human development index</a:t>
            </a:r>
          </a:p>
          <a:p>
            <a:pPr lvl="1"/>
            <a:r>
              <a:rPr lang="en-US"/>
              <a:t>Extremely low suicide rate</a:t>
            </a:r>
          </a:p>
          <a:p>
            <a:r>
              <a:rPr lang="en-US"/>
              <a:t>65 – Guyana: </a:t>
            </a:r>
          </a:p>
          <a:p>
            <a:pPr lvl="1"/>
            <a:r>
              <a:rPr lang="en-US"/>
              <a:t>Extremely poor island country largely made up of agricultural villages.</a:t>
            </a:r>
          </a:p>
          <a:p>
            <a:pPr lvl="1"/>
            <a:r>
              <a:rPr lang="en-US"/>
              <a:t>Very high alcohol and suicide statistics</a:t>
            </a:r>
          </a:p>
          <a:p>
            <a:pPr lvl="1"/>
            <a:r>
              <a:rPr lang="en-US"/>
              <a:t>Ministry of health identified poverty, pervasive stigma about mental illness, access to lethal chemicals, alcohol misuse, interpersonal violence, family dysfunction and insufficient mental health resources as key factors causing one of the highest suicide rates in the world.</a:t>
            </a:r>
          </a:p>
          <a:p>
            <a:r>
              <a:rPr lang="en-US"/>
              <a:t>79 – Japan:</a:t>
            </a:r>
          </a:p>
          <a:p>
            <a:pPr lvl="1"/>
            <a:r>
              <a:rPr lang="en-US"/>
              <a:t>Notoriously overworked and over stressed population, although the country is very wealthy</a:t>
            </a:r>
          </a:p>
          <a:p>
            <a:pPr lvl="1"/>
            <a:r>
              <a:rPr lang="en-US"/>
              <a:t>Long cultural history of considering certain types of suicides honorable, relatively high cultural tolerance for suicide</a:t>
            </a:r>
          </a:p>
          <a:p>
            <a:pPr lvl="1"/>
            <a:r>
              <a:rPr lang="en-US"/>
              <a:t>Very high suicide rate when compared to other rich nations</a:t>
            </a:r>
          </a:p>
          <a:p>
            <a:r>
              <a:rPr lang="en-US"/>
              <a:t>88 – Lesotho:</a:t>
            </a:r>
          </a:p>
          <a:p>
            <a:pPr lvl="1"/>
            <a:r>
              <a:rPr lang="en-US"/>
              <a:t>Small, landlocked, mountainous country in Africa</a:t>
            </a:r>
          </a:p>
          <a:p>
            <a:pPr lvl="1"/>
            <a:r>
              <a:rPr lang="en-US"/>
              <a:t>Highest suicide rate in Africa</a:t>
            </a:r>
          </a:p>
          <a:p>
            <a:pPr lvl="1"/>
            <a:r>
              <a:rPr lang="en-US"/>
              <a:t>High levels of child labor</a:t>
            </a:r>
          </a:p>
          <a:p>
            <a:pPr lvl="1"/>
            <a:r>
              <a:rPr lang="en-US"/>
              <a:t>Very poor general health outcomes, ex. second highest instances of tuberculosis and HIV/AIDS in the world </a:t>
            </a:r>
          </a:p>
        </p:txBody>
      </p:sp>
      <p:sp>
        <p:nvSpPr>
          <p:cNvPr id="4" name="Slide Number Placeholder 3">
            <a:extLst>
              <a:ext uri="{FF2B5EF4-FFF2-40B4-BE49-F238E27FC236}">
                <a16:creationId xmlns:a16="http://schemas.microsoft.com/office/drawing/2014/main" id="{2BB833DC-BE6B-3F46-B3E1-FA0BE3DB9534}"/>
              </a:ext>
            </a:extLst>
          </p:cNvPr>
          <p:cNvSpPr>
            <a:spLocks noGrp="1"/>
          </p:cNvSpPr>
          <p:nvPr>
            <p:ph type="sldNum" sz="quarter" idx="12"/>
          </p:nvPr>
        </p:nvSpPr>
        <p:spPr/>
        <p:txBody>
          <a:bodyPr/>
          <a:lstStyle/>
          <a:p>
            <a:fld id="{0EDEF7FB-CCDB-0D41-A164-7F316B9B1972}" type="slidenum">
              <a:rPr lang="en-US" smtClean="0"/>
              <a:pPr/>
              <a:t>40</a:t>
            </a:fld>
            <a:endParaRPr lang="en-US"/>
          </a:p>
        </p:txBody>
      </p:sp>
    </p:spTree>
    <p:extLst>
      <p:ext uri="{BB962C8B-B14F-4D97-AF65-F5344CB8AC3E}">
        <p14:creationId xmlns:p14="http://schemas.microsoft.com/office/powerpoint/2010/main" val="25630612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D50CE-1696-4F8F-9805-1D32740E91D0}"/>
              </a:ext>
            </a:extLst>
          </p:cNvPr>
          <p:cNvSpPr>
            <a:spLocks noGrp="1"/>
          </p:cNvSpPr>
          <p:nvPr>
            <p:ph type="title"/>
          </p:nvPr>
        </p:nvSpPr>
        <p:spPr/>
        <p:txBody>
          <a:bodyPr/>
          <a:lstStyle/>
          <a:p>
            <a:r>
              <a:rPr lang="en-US"/>
              <a:t>Model Development – Variable Reduction </a:t>
            </a:r>
          </a:p>
        </p:txBody>
      </p:sp>
      <p:sp>
        <p:nvSpPr>
          <p:cNvPr id="6" name="TextBox 5">
            <a:extLst>
              <a:ext uri="{FF2B5EF4-FFF2-40B4-BE49-F238E27FC236}">
                <a16:creationId xmlns:a16="http://schemas.microsoft.com/office/drawing/2014/main" id="{7C9DF7B2-12D7-4183-BC1F-53FFE987E9D3}"/>
              </a:ext>
            </a:extLst>
          </p:cNvPr>
          <p:cNvSpPr txBox="1"/>
          <p:nvPr/>
        </p:nvSpPr>
        <p:spPr>
          <a:xfrm>
            <a:off x="725183" y="1998324"/>
            <a:ext cx="9384588" cy="3354765"/>
          </a:xfrm>
          <a:prstGeom prst="rect">
            <a:avLst/>
          </a:prstGeom>
          <a:noFill/>
        </p:spPr>
        <p:txBody>
          <a:bodyPr wrap="square" rtlCol="0">
            <a:spAutoFit/>
          </a:bodyPr>
          <a:lstStyle/>
          <a:p>
            <a:pPr marL="285750" indent="-285750">
              <a:buFont typeface="Arial" panose="020B0604020202020204" pitchFamily="34" charset="0"/>
              <a:buChar char="•"/>
            </a:pPr>
            <a:r>
              <a:rPr lang="en-US" sz="2800">
                <a:latin typeface="Avenir Book" panose="02000503020000020003"/>
              </a:rPr>
              <a:t>Next step was to remove the variables that were redundant or unnecessary in our model. We used the step function which removes variables based on AIC.</a:t>
            </a:r>
          </a:p>
          <a:p>
            <a:pPr marL="285750" indent="-285750">
              <a:buFont typeface="Arial" panose="020B0604020202020204" pitchFamily="34" charset="0"/>
              <a:buChar char="•"/>
            </a:pPr>
            <a:endParaRPr lang="en-US" sz="2800">
              <a:latin typeface="Avenir Book" panose="02000503020000020003"/>
            </a:endParaRPr>
          </a:p>
          <a:p>
            <a:pPr marL="285750" indent="-285750">
              <a:buFont typeface="Arial" panose="020B0604020202020204" pitchFamily="34" charset="0"/>
              <a:buChar char="•"/>
            </a:pPr>
            <a:r>
              <a:rPr lang="en-US" sz="2800">
                <a:latin typeface="Avenir Book" panose="02000503020000020003"/>
              </a:rPr>
              <a:t>Removed Variables:</a:t>
            </a:r>
          </a:p>
          <a:p>
            <a:pPr marL="742950" lvl="1" indent="-285750">
              <a:buFont typeface="Arial" panose="020B0604020202020204" pitchFamily="34" charset="0"/>
              <a:buChar char="•"/>
            </a:pPr>
            <a:r>
              <a:rPr lang="en-US">
                <a:latin typeface="Avenir Book" panose="02000503020000020003"/>
              </a:rPr>
              <a:t>X1 –  Health Expenditure as a percentage of GDP</a:t>
            </a:r>
          </a:p>
          <a:p>
            <a:pPr marL="742950" lvl="1" indent="-285750">
              <a:buFont typeface="Arial" panose="020B0604020202020204" pitchFamily="34" charset="0"/>
              <a:buChar char="•"/>
            </a:pPr>
            <a:r>
              <a:rPr lang="en-US">
                <a:latin typeface="Avenir Book" panose="02000503020000020003"/>
              </a:rPr>
              <a:t>X6 – Psychiatrists working in mental health sector (per 100 000 population)</a:t>
            </a:r>
          </a:p>
          <a:p>
            <a:pPr marL="742950" lvl="1" indent="-285750">
              <a:buFont typeface="Arial" panose="020B0604020202020204" pitchFamily="34" charset="0"/>
              <a:buChar char="•"/>
            </a:pPr>
            <a:r>
              <a:rPr lang="en-US">
                <a:latin typeface="Avenir Book" panose="02000503020000020003"/>
              </a:rPr>
              <a:t>X7 – Mental hospitals (per 100 000 population)</a:t>
            </a:r>
          </a:p>
          <a:p>
            <a:pPr marL="742950" lvl="1" indent="-285750">
              <a:buFont typeface="Arial" panose="020B0604020202020204" pitchFamily="34" charset="0"/>
              <a:buChar char="•"/>
            </a:pPr>
            <a:endParaRPr lang="en-US"/>
          </a:p>
        </p:txBody>
      </p:sp>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29901B9A-A1AC-42F4-BAC3-F0CF50CD5E8D}"/>
                  </a:ext>
                </a:extLst>
              </p:cNvPr>
              <p:cNvSpPr txBox="1">
                <a:spLocks/>
              </p:cNvSpPr>
              <p:nvPr/>
            </p:nvSpPr>
            <p:spPr>
              <a:xfrm>
                <a:off x="838200" y="5456025"/>
                <a:ext cx="10515600" cy="8091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Model After Variable Reduction: </a:t>
                </a:r>
                <a14:m>
                  <m:oMath xmlns:m="http://schemas.openxmlformats.org/officeDocument/2006/math">
                    <m:f>
                      <m:fPr>
                        <m:ctrlPr>
                          <a:rPr lang="en-US" i="1">
                            <a:latin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𝑌</m:t>
                            </m:r>
                          </m:e>
                          <m:sup>
                            <m:r>
                              <a:rPr lang="en-US" i="1">
                                <a:latin typeface="Cambria Math" panose="02040503050406030204" pitchFamily="18" charset="0"/>
                              </a:rPr>
                              <m:t>.4</m:t>
                            </m:r>
                          </m:sup>
                        </m:sSup>
                        <m:r>
                          <a:rPr lang="en-US" i="1">
                            <a:latin typeface="Cambria Math" panose="02040503050406030204" pitchFamily="18" charset="0"/>
                          </a:rPr>
                          <m:t>−1</m:t>
                        </m:r>
                      </m:num>
                      <m:den>
                        <m:r>
                          <a:rPr lang="en-US" i="1">
                            <a:latin typeface="Cambria Math" panose="02040503050406030204" pitchFamily="18" charset="0"/>
                          </a:rPr>
                          <m:t>.4</m:t>
                        </m:r>
                      </m:den>
                    </m:f>
                    <m:r>
                      <a:rPr lang="en-US" i="1">
                        <a:latin typeface="Cambria Math" panose="02040503050406030204" pitchFamily="18" charset="0"/>
                      </a:rPr>
                      <m:t> </m:t>
                    </m:r>
                    <m:r>
                      <a:rPr lang="en-US" b="0" i="1" smtClean="0">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3</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4</m:t>
                        </m:r>
                      </m:sub>
                    </m:sSub>
                  </m:oMath>
                </a14:m>
                <a:r>
                  <a:rPr lang="en-US"/>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5</m:t>
                        </m:r>
                      </m:sub>
                    </m:sSub>
                    <m:r>
                      <a:rPr lang="en-US" i="1">
                        <a:latin typeface="Cambria Math" panose="02040503050406030204" pitchFamily="18" charset="0"/>
                      </a:rPr>
                      <m:t> </m:t>
                    </m:r>
                  </m:oMath>
                </a14:m>
                <a:endParaRPr lang="en-US"/>
              </a:p>
            </p:txBody>
          </p:sp>
        </mc:Choice>
        <mc:Fallback xmlns="">
          <p:sp>
            <p:nvSpPr>
              <p:cNvPr id="7" name="Content Placeholder 2">
                <a:extLst>
                  <a:ext uri="{FF2B5EF4-FFF2-40B4-BE49-F238E27FC236}">
                    <a16:creationId xmlns:a16="http://schemas.microsoft.com/office/drawing/2014/main" id="{29901B9A-A1AC-42F4-BAC3-F0CF50CD5E8D}"/>
                  </a:ext>
                </a:extLst>
              </p:cNvPr>
              <p:cNvSpPr txBox="1">
                <a:spLocks noRot="1" noChangeAspect="1" noMove="1" noResize="1" noEditPoints="1" noAdjustHandles="1" noChangeArrowheads="1" noChangeShapeType="1" noTextEdit="1"/>
              </p:cNvSpPr>
              <p:nvPr/>
            </p:nvSpPr>
            <p:spPr>
              <a:xfrm>
                <a:off x="838200" y="5456025"/>
                <a:ext cx="10515600" cy="809107"/>
              </a:xfrm>
              <a:prstGeom prst="rect">
                <a:avLst/>
              </a:prstGeom>
              <a:blipFill>
                <a:blip r:embed="rId2"/>
                <a:stretch>
                  <a:fillRect l="-1043"/>
                </a:stretch>
              </a:blipFill>
            </p:spPr>
            <p:txBody>
              <a:bodyPr/>
              <a:lstStyle/>
              <a:p>
                <a:r>
                  <a:rPr lang="en-US">
                    <a:noFill/>
                  </a:rPr>
                  <a:t> </a:t>
                </a:r>
              </a:p>
            </p:txBody>
          </p:sp>
        </mc:Fallback>
      </mc:AlternateContent>
      <p:sp>
        <p:nvSpPr>
          <p:cNvPr id="3" name="Slide Number Placeholder 2">
            <a:extLst>
              <a:ext uri="{FF2B5EF4-FFF2-40B4-BE49-F238E27FC236}">
                <a16:creationId xmlns:a16="http://schemas.microsoft.com/office/drawing/2014/main" id="{EAAEC039-55E0-7E48-BB3D-61097543D792}"/>
              </a:ext>
            </a:extLst>
          </p:cNvPr>
          <p:cNvSpPr>
            <a:spLocks noGrp="1"/>
          </p:cNvSpPr>
          <p:nvPr>
            <p:ph type="sldNum" sz="quarter" idx="12"/>
          </p:nvPr>
        </p:nvSpPr>
        <p:spPr/>
        <p:txBody>
          <a:bodyPr/>
          <a:lstStyle/>
          <a:p>
            <a:fld id="{0EDEF7FB-CCDB-0D41-A164-7F316B9B1972}" type="slidenum">
              <a:rPr lang="en-US" smtClean="0"/>
              <a:pPr/>
              <a:t>41</a:t>
            </a:fld>
            <a:endParaRPr lang="en-US"/>
          </a:p>
        </p:txBody>
      </p:sp>
    </p:spTree>
    <p:extLst>
      <p:ext uri="{BB962C8B-B14F-4D97-AF65-F5344CB8AC3E}">
        <p14:creationId xmlns:p14="http://schemas.microsoft.com/office/powerpoint/2010/main" val="26078086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D50CE-1696-4F8F-9805-1D32740E91D0}"/>
              </a:ext>
            </a:extLst>
          </p:cNvPr>
          <p:cNvSpPr>
            <a:spLocks noGrp="1"/>
          </p:cNvSpPr>
          <p:nvPr>
            <p:ph type="title"/>
          </p:nvPr>
        </p:nvSpPr>
        <p:spPr>
          <a:xfrm>
            <a:off x="838200" y="365125"/>
            <a:ext cx="10679130" cy="1325563"/>
          </a:xfrm>
        </p:spPr>
        <p:txBody>
          <a:bodyPr/>
          <a:lstStyle/>
          <a:p>
            <a:r>
              <a:rPr lang="en-US"/>
              <a:t>Model Development – Predictor Transformation </a:t>
            </a:r>
          </a:p>
        </p:txBody>
      </p:sp>
      <p:sp>
        <p:nvSpPr>
          <p:cNvPr id="6" name="TextBox 5">
            <a:extLst>
              <a:ext uri="{FF2B5EF4-FFF2-40B4-BE49-F238E27FC236}">
                <a16:creationId xmlns:a16="http://schemas.microsoft.com/office/drawing/2014/main" id="{7C9DF7B2-12D7-4183-BC1F-53FFE987E9D3}"/>
              </a:ext>
            </a:extLst>
          </p:cNvPr>
          <p:cNvSpPr txBox="1"/>
          <p:nvPr/>
        </p:nvSpPr>
        <p:spPr>
          <a:xfrm>
            <a:off x="674670" y="1510301"/>
            <a:ext cx="5880242" cy="4401205"/>
          </a:xfrm>
          <a:prstGeom prst="rect">
            <a:avLst/>
          </a:prstGeom>
          <a:noFill/>
        </p:spPr>
        <p:txBody>
          <a:bodyPr wrap="square" rtlCol="0">
            <a:spAutoFit/>
          </a:bodyPr>
          <a:lstStyle/>
          <a:p>
            <a:pPr marL="285750" indent="-285750">
              <a:buFont typeface="Arial" panose="020B0604020202020204" pitchFamily="34" charset="0"/>
              <a:buChar char="•"/>
            </a:pPr>
            <a:r>
              <a:rPr lang="en-US" sz="2800">
                <a:latin typeface="Avenir Book" panose="02000503020000020003"/>
              </a:rPr>
              <a:t>After removal of variables based, further analysis was performed to decide whether a predictor transformation may be appropriate.  </a:t>
            </a:r>
          </a:p>
          <a:p>
            <a:pPr marL="285750" indent="-285750">
              <a:buFont typeface="Arial" panose="020B0604020202020204" pitchFamily="34" charset="0"/>
              <a:buChar char="•"/>
            </a:pPr>
            <a:endParaRPr lang="en-US" sz="2800">
              <a:latin typeface="Avenir Book" panose="02000503020000020003"/>
            </a:endParaRPr>
          </a:p>
          <a:p>
            <a:pPr marL="285750" indent="-285750">
              <a:buFont typeface="Arial" panose="020B0604020202020204" pitchFamily="34" charset="0"/>
              <a:buChar char="•"/>
            </a:pPr>
            <a:r>
              <a:rPr lang="en-US" sz="2800">
                <a:latin typeface="Avenir Book" panose="02000503020000020003"/>
              </a:rPr>
              <a:t>We discovered that a log transformation of GDP per capita (X3) would better represent the relationship between this predictor and the outcome variable</a:t>
            </a:r>
          </a:p>
        </p:txBody>
      </p:sp>
      <mc:AlternateContent xmlns:mc="http://schemas.openxmlformats.org/markup-compatibility/2006" xmlns:a14="http://schemas.microsoft.com/office/drawing/2010/main">
        <mc:Choice Requires="a14">
          <p:sp>
            <p:nvSpPr>
              <p:cNvPr id="7" name="Content Placeholder 2">
                <a:extLst>
                  <a:ext uri="{FF2B5EF4-FFF2-40B4-BE49-F238E27FC236}">
                    <a16:creationId xmlns:a16="http://schemas.microsoft.com/office/drawing/2014/main" id="{29901B9A-A1AC-42F4-BAC3-F0CF50CD5E8D}"/>
                  </a:ext>
                </a:extLst>
              </p:cNvPr>
              <p:cNvSpPr txBox="1">
                <a:spLocks/>
              </p:cNvSpPr>
              <p:nvPr/>
            </p:nvSpPr>
            <p:spPr>
              <a:xfrm>
                <a:off x="838200" y="6048893"/>
                <a:ext cx="10515600" cy="809107"/>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venir Book" panose="02000503020000020003"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venir Book" panose="02000503020000020003"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venir Book" panose="02000503020000020003"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Book" panose="02000503020000020003"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venir Book" panose="02000503020000020003"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Model After Predictor Transformation: </a:t>
                </a:r>
                <a14:m>
                  <m:oMath xmlns:m="http://schemas.openxmlformats.org/officeDocument/2006/math">
                    <m:f>
                      <m:fPr>
                        <m:ctrlPr>
                          <a:rPr lang="en-US" i="1">
                            <a:latin typeface="Cambria Math" panose="02040503050406030204" pitchFamily="18" charset="0"/>
                          </a:rPr>
                        </m:ctrlPr>
                      </m:fPr>
                      <m:num>
                        <m:sSup>
                          <m:sSupPr>
                            <m:ctrlPr>
                              <a:rPr lang="en-US" i="1">
                                <a:latin typeface="Cambria Math" panose="02040503050406030204" pitchFamily="18" charset="0"/>
                              </a:rPr>
                            </m:ctrlPr>
                          </m:sSupPr>
                          <m:e>
                            <m:r>
                              <a:rPr lang="en-US" i="1">
                                <a:latin typeface="Cambria Math" panose="02040503050406030204" pitchFamily="18" charset="0"/>
                              </a:rPr>
                              <m:t>𝑌</m:t>
                            </m:r>
                          </m:e>
                          <m:sup>
                            <m:r>
                              <a:rPr lang="en-US" i="1">
                                <a:latin typeface="Cambria Math" panose="02040503050406030204" pitchFamily="18" charset="0"/>
                              </a:rPr>
                              <m:t>.4</m:t>
                            </m:r>
                          </m:sup>
                        </m:sSup>
                        <m:r>
                          <a:rPr lang="en-US" i="1">
                            <a:latin typeface="Cambria Math" panose="02040503050406030204" pitchFamily="18" charset="0"/>
                          </a:rPr>
                          <m:t>−1</m:t>
                        </m:r>
                      </m:num>
                      <m:den>
                        <m:r>
                          <a:rPr lang="en-US" i="1">
                            <a:latin typeface="Cambria Math" panose="02040503050406030204" pitchFamily="18" charset="0"/>
                          </a:rPr>
                          <m:t>.4</m:t>
                        </m:r>
                      </m:den>
                    </m:f>
                    <m:r>
                      <a:rPr lang="en-US" i="1">
                        <a:latin typeface="Cambria Math" panose="02040503050406030204" pitchFamily="18" charset="0"/>
                      </a:rPr>
                      <m:t> </m:t>
                    </m:r>
                    <m:r>
                      <a:rPr lang="en-US" b="0" i="1" smtClean="0">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2</m:t>
                        </m:r>
                      </m:sub>
                    </m:sSub>
                    <m:r>
                      <a:rPr lang="en-US" i="1">
                        <a:latin typeface="Cambria Math" panose="02040503050406030204" pitchFamily="18" charset="0"/>
                      </a:rPr>
                      <m:t>+</m:t>
                    </m:r>
                    <m:sSub>
                      <m:sSubPr>
                        <m:ctrlPr>
                          <a:rPr lang="en-US" i="1">
                            <a:latin typeface="Cambria Math" panose="02040503050406030204" pitchFamily="18" charset="0"/>
                          </a:rPr>
                        </m:ctrlPr>
                      </m:sSubPr>
                      <m:e>
                        <m:r>
                          <m:rPr>
                            <m:sty m:val="p"/>
                          </m:rPr>
                          <a:rPr lang="en-US" b="0" i="0" smtClean="0">
                            <a:latin typeface="Cambria Math" panose="02040503050406030204" pitchFamily="18" charset="0"/>
                          </a:rPr>
                          <m:t>log</m:t>
                        </m:r>
                        <m:r>
                          <a:rPr lang="en-US" b="0" i="1" smtClean="0">
                            <a:latin typeface="Cambria Math" panose="02040503050406030204" pitchFamily="18" charset="0"/>
                          </a:rPr>
                          <m:t>⁡(</m:t>
                        </m:r>
                        <m:r>
                          <a:rPr lang="en-US" i="1">
                            <a:latin typeface="Cambria Math" panose="02040503050406030204" pitchFamily="18" charset="0"/>
                          </a:rPr>
                          <m:t>𝑋</m:t>
                        </m:r>
                      </m:e>
                      <m:sub>
                        <m:r>
                          <a:rPr lang="en-US" i="1">
                            <a:latin typeface="Cambria Math" panose="02040503050406030204" pitchFamily="18" charset="0"/>
                          </a:rPr>
                          <m:t>3</m:t>
                        </m:r>
                      </m:sub>
                    </m:sSub>
                    <m:r>
                      <a:rPr lang="en-US" b="0" i="1" smtClean="0">
                        <a:latin typeface="Cambria Math" panose="02040503050406030204" pitchFamily="18" charset="0"/>
                      </a:rPr>
                      <m:t>)</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4</m:t>
                        </m:r>
                      </m:sub>
                    </m:sSub>
                  </m:oMath>
                </a14:m>
                <a:r>
                  <a:rPr lang="en-US"/>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𝑋</m:t>
                        </m:r>
                      </m:e>
                      <m:sub>
                        <m:r>
                          <a:rPr lang="en-US" i="1">
                            <a:latin typeface="Cambria Math" panose="02040503050406030204" pitchFamily="18" charset="0"/>
                          </a:rPr>
                          <m:t>5</m:t>
                        </m:r>
                      </m:sub>
                    </m:sSub>
                    <m:r>
                      <a:rPr lang="en-US" i="1">
                        <a:latin typeface="Cambria Math" panose="02040503050406030204" pitchFamily="18" charset="0"/>
                      </a:rPr>
                      <m:t> </m:t>
                    </m:r>
                  </m:oMath>
                </a14:m>
                <a:endParaRPr lang="en-US"/>
              </a:p>
            </p:txBody>
          </p:sp>
        </mc:Choice>
        <mc:Fallback xmlns="">
          <p:sp>
            <p:nvSpPr>
              <p:cNvPr id="7" name="Content Placeholder 2">
                <a:extLst>
                  <a:ext uri="{FF2B5EF4-FFF2-40B4-BE49-F238E27FC236}">
                    <a16:creationId xmlns:a16="http://schemas.microsoft.com/office/drawing/2014/main" id="{29901B9A-A1AC-42F4-BAC3-F0CF50CD5E8D}"/>
                  </a:ext>
                </a:extLst>
              </p:cNvPr>
              <p:cNvSpPr txBox="1">
                <a:spLocks noRot="1" noChangeAspect="1" noMove="1" noResize="1" noEditPoints="1" noAdjustHandles="1" noChangeArrowheads="1" noChangeShapeType="1" noTextEdit="1"/>
              </p:cNvSpPr>
              <p:nvPr/>
            </p:nvSpPr>
            <p:spPr>
              <a:xfrm>
                <a:off x="838200" y="6048893"/>
                <a:ext cx="10515600" cy="809107"/>
              </a:xfrm>
              <a:prstGeom prst="rect">
                <a:avLst/>
              </a:prstGeom>
              <a:blipFill>
                <a:blip r:embed="rId2"/>
                <a:stretch>
                  <a:fillRect l="-928"/>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0FAD9909-179E-4135-A508-ACCBF34273DA}"/>
              </a:ext>
            </a:extLst>
          </p:cNvPr>
          <p:cNvPicPr>
            <a:picLocks noChangeAspect="1"/>
          </p:cNvPicPr>
          <p:nvPr/>
        </p:nvPicPr>
        <p:blipFill>
          <a:blip r:embed="rId3"/>
          <a:stretch>
            <a:fillRect/>
          </a:stretch>
        </p:blipFill>
        <p:spPr>
          <a:xfrm>
            <a:off x="8466204" y="1446593"/>
            <a:ext cx="2455226" cy="2169909"/>
          </a:xfrm>
          <a:prstGeom prst="rect">
            <a:avLst/>
          </a:prstGeom>
        </p:spPr>
      </p:pic>
      <p:pic>
        <p:nvPicPr>
          <p:cNvPr id="8" name="Picture 7">
            <a:extLst>
              <a:ext uri="{FF2B5EF4-FFF2-40B4-BE49-F238E27FC236}">
                <a16:creationId xmlns:a16="http://schemas.microsoft.com/office/drawing/2014/main" id="{8CBC42D2-E2E9-45BA-9E98-54295797284F}"/>
              </a:ext>
            </a:extLst>
          </p:cNvPr>
          <p:cNvPicPr>
            <a:picLocks noChangeAspect="1"/>
          </p:cNvPicPr>
          <p:nvPr/>
        </p:nvPicPr>
        <p:blipFill>
          <a:blip r:embed="rId4"/>
          <a:stretch>
            <a:fillRect/>
          </a:stretch>
        </p:blipFill>
        <p:spPr>
          <a:xfrm>
            <a:off x="8473158" y="3747742"/>
            <a:ext cx="2448272" cy="2163763"/>
          </a:xfrm>
          <a:prstGeom prst="rect">
            <a:avLst/>
          </a:prstGeom>
        </p:spPr>
      </p:pic>
      <p:sp>
        <p:nvSpPr>
          <p:cNvPr id="9" name="TextBox 8">
            <a:extLst>
              <a:ext uri="{FF2B5EF4-FFF2-40B4-BE49-F238E27FC236}">
                <a16:creationId xmlns:a16="http://schemas.microsoft.com/office/drawing/2014/main" id="{555E833B-6DAB-474A-BC14-363A99911B23}"/>
              </a:ext>
            </a:extLst>
          </p:cNvPr>
          <p:cNvSpPr txBox="1"/>
          <p:nvPr/>
        </p:nvSpPr>
        <p:spPr>
          <a:xfrm>
            <a:off x="6750122" y="2229492"/>
            <a:ext cx="1654140" cy="646331"/>
          </a:xfrm>
          <a:prstGeom prst="rect">
            <a:avLst/>
          </a:prstGeom>
          <a:noFill/>
        </p:spPr>
        <p:txBody>
          <a:bodyPr wrap="square" rtlCol="0">
            <a:spAutoFit/>
          </a:bodyPr>
          <a:lstStyle/>
          <a:p>
            <a:r>
              <a:rPr lang="en-US"/>
              <a:t>Before transformation</a:t>
            </a:r>
          </a:p>
        </p:txBody>
      </p:sp>
      <p:sp>
        <p:nvSpPr>
          <p:cNvPr id="10" name="TextBox 9">
            <a:extLst>
              <a:ext uri="{FF2B5EF4-FFF2-40B4-BE49-F238E27FC236}">
                <a16:creationId xmlns:a16="http://schemas.microsoft.com/office/drawing/2014/main" id="{72B29844-15C0-4071-9765-73569CBA240D}"/>
              </a:ext>
            </a:extLst>
          </p:cNvPr>
          <p:cNvSpPr txBox="1"/>
          <p:nvPr/>
        </p:nvSpPr>
        <p:spPr>
          <a:xfrm>
            <a:off x="6750122" y="4509532"/>
            <a:ext cx="1654140" cy="646331"/>
          </a:xfrm>
          <a:prstGeom prst="rect">
            <a:avLst/>
          </a:prstGeom>
          <a:noFill/>
        </p:spPr>
        <p:txBody>
          <a:bodyPr wrap="square" rtlCol="0">
            <a:spAutoFit/>
          </a:bodyPr>
          <a:lstStyle/>
          <a:p>
            <a:r>
              <a:rPr lang="en-US"/>
              <a:t>After transformation</a:t>
            </a:r>
          </a:p>
        </p:txBody>
      </p:sp>
      <p:sp>
        <p:nvSpPr>
          <p:cNvPr id="3" name="Slide Number Placeholder 2">
            <a:extLst>
              <a:ext uri="{FF2B5EF4-FFF2-40B4-BE49-F238E27FC236}">
                <a16:creationId xmlns:a16="http://schemas.microsoft.com/office/drawing/2014/main" id="{9FD1ACD2-4425-334F-8820-04F3BF63A833}"/>
              </a:ext>
            </a:extLst>
          </p:cNvPr>
          <p:cNvSpPr>
            <a:spLocks noGrp="1"/>
          </p:cNvSpPr>
          <p:nvPr>
            <p:ph type="sldNum" sz="quarter" idx="12"/>
          </p:nvPr>
        </p:nvSpPr>
        <p:spPr/>
        <p:txBody>
          <a:bodyPr/>
          <a:lstStyle/>
          <a:p>
            <a:fld id="{0EDEF7FB-CCDB-0D41-A164-7F316B9B1972}" type="slidenum">
              <a:rPr lang="en-US" smtClean="0"/>
              <a:pPr/>
              <a:t>42</a:t>
            </a:fld>
            <a:endParaRPr lang="en-US"/>
          </a:p>
        </p:txBody>
      </p:sp>
    </p:spTree>
    <p:extLst>
      <p:ext uri="{BB962C8B-B14F-4D97-AF65-F5344CB8AC3E}">
        <p14:creationId xmlns:p14="http://schemas.microsoft.com/office/powerpoint/2010/main" val="14255553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F0A39-7824-4ED3-A10D-DEE276E0A2ED}"/>
              </a:ext>
            </a:extLst>
          </p:cNvPr>
          <p:cNvSpPr>
            <a:spLocks noGrp="1"/>
          </p:cNvSpPr>
          <p:nvPr>
            <p:ph type="title"/>
          </p:nvPr>
        </p:nvSpPr>
        <p:spPr>
          <a:xfrm>
            <a:off x="838199" y="640080"/>
            <a:ext cx="2860497" cy="2304288"/>
          </a:xfrm>
        </p:spPr>
        <p:txBody>
          <a:bodyPr anchor="b">
            <a:normAutofit fontScale="90000"/>
          </a:bodyPr>
          <a:lstStyle/>
          <a:p>
            <a:r>
              <a:rPr lang="en-US" sz="3700"/>
              <a:t>Model Development – IWLS and Final Model</a:t>
            </a:r>
          </a:p>
        </p:txBody>
      </p:sp>
      <p:sp>
        <p:nvSpPr>
          <p:cNvPr id="3" name="Content Placeholder 2">
            <a:extLst>
              <a:ext uri="{FF2B5EF4-FFF2-40B4-BE49-F238E27FC236}">
                <a16:creationId xmlns:a16="http://schemas.microsoft.com/office/drawing/2014/main" id="{D9A9EDFF-EAD4-41A2-9AAD-27B72D92D85C}"/>
              </a:ext>
            </a:extLst>
          </p:cNvPr>
          <p:cNvSpPr>
            <a:spLocks noGrp="1"/>
          </p:cNvSpPr>
          <p:nvPr>
            <p:ph idx="1"/>
          </p:nvPr>
        </p:nvSpPr>
        <p:spPr>
          <a:xfrm>
            <a:off x="838200" y="3136392"/>
            <a:ext cx="2770632" cy="3081528"/>
          </a:xfrm>
        </p:spPr>
        <p:txBody>
          <a:bodyPr>
            <a:normAutofit/>
          </a:bodyPr>
          <a:lstStyle/>
          <a:p>
            <a:r>
              <a:rPr lang="en-US" sz="1800"/>
              <a:t>Final step was to implement iteratively weighted least squares</a:t>
            </a:r>
          </a:p>
          <a:p>
            <a:r>
              <a:rPr lang="en-US" sz="1800"/>
              <a:t>Performed 10 iterations</a:t>
            </a:r>
          </a:p>
          <a:p>
            <a:r>
              <a:rPr lang="en-US" sz="1800"/>
              <a:t>To the right is the summary of the final model after IWLS</a:t>
            </a:r>
          </a:p>
        </p:txBody>
      </p:sp>
      <p:pic>
        <p:nvPicPr>
          <p:cNvPr id="5" name="Picture 4">
            <a:extLst>
              <a:ext uri="{FF2B5EF4-FFF2-40B4-BE49-F238E27FC236}">
                <a16:creationId xmlns:a16="http://schemas.microsoft.com/office/drawing/2014/main" id="{24DEC59F-DBE3-4735-A45C-40825115D1B8}"/>
              </a:ext>
            </a:extLst>
          </p:cNvPr>
          <p:cNvPicPr>
            <a:picLocks noChangeAspect="1"/>
          </p:cNvPicPr>
          <p:nvPr/>
        </p:nvPicPr>
        <p:blipFill>
          <a:blip r:embed="rId2"/>
          <a:stretch>
            <a:fillRect/>
          </a:stretch>
        </p:blipFill>
        <p:spPr>
          <a:xfrm>
            <a:off x="3743217" y="1270599"/>
            <a:ext cx="7776913" cy="4316186"/>
          </a:xfrm>
          <a:prstGeom prst="rect">
            <a:avLst/>
          </a:prstGeom>
        </p:spPr>
      </p:pic>
      <p:sp>
        <p:nvSpPr>
          <p:cNvPr id="4" name="Slide Number Placeholder 3">
            <a:extLst>
              <a:ext uri="{FF2B5EF4-FFF2-40B4-BE49-F238E27FC236}">
                <a16:creationId xmlns:a16="http://schemas.microsoft.com/office/drawing/2014/main" id="{0B53703A-2E3F-A34B-B5AD-0717E649E0CC}"/>
              </a:ext>
            </a:extLst>
          </p:cNvPr>
          <p:cNvSpPr>
            <a:spLocks noGrp="1"/>
          </p:cNvSpPr>
          <p:nvPr>
            <p:ph type="sldNum" sz="quarter" idx="12"/>
          </p:nvPr>
        </p:nvSpPr>
        <p:spPr/>
        <p:txBody>
          <a:bodyPr/>
          <a:lstStyle/>
          <a:p>
            <a:fld id="{0EDEF7FB-CCDB-0D41-A164-7F316B9B1972}" type="slidenum">
              <a:rPr lang="en-US" smtClean="0"/>
              <a:pPr/>
              <a:t>43</a:t>
            </a:fld>
            <a:endParaRPr lang="en-US"/>
          </a:p>
        </p:txBody>
      </p:sp>
    </p:spTree>
    <p:extLst>
      <p:ext uri="{BB962C8B-B14F-4D97-AF65-F5344CB8AC3E}">
        <p14:creationId xmlns:p14="http://schemas.microsoft.com/office/powerpoint/2010/main" val="15445886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8" name="Picture 9" descr="A close up of a map&#10;&#10;Description generated with high confidence">
            <a:extLst>
              <a:ext uri="{FF2B5EF4-FFF2-40B4-BE49-F238E27FC236}">
                <a16:creationId xmlns:a16="http://schemas.microsoft.com/office/drawing/2014/main" id="{2BFAB61F-6E9B-443E-9E5B-2828FC9B17DE}"/>
              </a:ext>
            </a:extLst>
          </p:cNvPr>
          <p:cNvPicPr>
            <a:picLocks noGrp="1" noChangeAspect="1"/>
          </p:cNvPicPr>
          <p:nvPr>
            <p:ph idx="1"/>
          </p:nvPr>
        </p:nvPicPr>
        <p:blipFill>
          <a:blip r:embed="rId2"/>
          <a:stretch>
            <a:fillRect/>
          </a:stretch>
        </p:blipFill>
        <p:spPr>
          <a:xfrm>
            <a:off x="544920" y="1029505"/>
            <a:ext cx="11113532" cy="6250651"/>
          </a:xfrm>
        </p:spPr>
      </p:pic>
      <p:sp>
        <p:nvSpPr>
          <p:cNvPr id="2" name="Title 1">
            <a:extLst>
              <a:ext uri="{FF2B5EF4-FFF2-40B4-BE49-F238E27FC236}">
                <a16:creationId xmlns:a16="http://schemas.microsoft.com/office/drawing/2014/main" id="{020F969D-EF15-47E3-B40B-6BCDB6AFB147}"/>
              </a:ext>
            </a:extLst>
          </p:cNvPr>
          <p:cNvSpPr>
            <a:spLocks noGrp="1"/>
          </p:cNvSpPr>
          <p:nvPr>
            <p:ph type="title"/>
          </p:nvPr>
        </p:nvSpPr>
        <p:spPr/>
        <p:txBody>
          <a:bodyPr/>
          <a:lstStyle/>
          <a:p>
            <a:r>
              <a:rPr lang="en-US">
                <a:latin typeface="Avenir Book"/>
              </a:rPr>
              <a:t>Historic Perspective</a:t>
            </a:r>
            <a:endParaRPr lang="en-US"/>
          </a:p>
        </p:txBody>
      </p:sp>
      <p:sp>
        <p:nvSpPr>
          <p:cNvPr id="3" name="Slide Number Placeholder 2">
            <a:extLst>
              <a:ext uri="{FF2B5EF4-FFF2-40B4-BE49-F238E27FC236}">
                <a16:creationId xmlns:a16="http://schemas.microsoft.com/office/drawing/2014/main" id="{4AA2F8FB-62EE-7B48-9C46-F624C497A56D}"/>
              </a:ext>
            </a:extLst>
          </p:cNvPr>
          <p:cNvSpPr>
            <a:spLocks noGrp="1"/>
          </p:cNvSpPr>
          <p:nvPr>
            <p:ph type="sldNum" sz="quarter" idx="12"/>
          </p:nvPr>
        </p:nvSpPr>
        <p:spPr/>
        <p:txBody>
          <a:bodyPr/>
          <a:lstStyle/>
          <a:p>
            <a:fld id="{0EDEF7FB-CCDB-0D41-A164-7F316B9B1972}" type="slidenum">
              <a:rPr lang="en-US" smtClean="0"/>
              <a:pPr/>
              <a:t>44</a:t>
            </a:fld>
            <a:endParaRPr lang="en-US"/>
          </a:p>
        </p:txBody>
      </p:sp>
    </p:spTree>
    <p:extLst>
      <p:ext uri="{BB962C8B-B14F-4D97-AF65-F5344CB8AC3E}">
        <p14:creationId xmlns:p14="http://schemas.microsoft.com/office/powerpoint/2010/main" val="29458181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5CFD8-4DE9-4926-A85C-78A70D5FD33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09F276E-E50F-4999-AE8A-1952AE6AC9FD}"/>
              </a:ext>
            </a:extLst>
          </p:cNvPr>
          <p:cNvSpPr>
            <a:spLocks noGrp="1"/>
          </p:cNvSpPr>
          <p:nvPr>
            <p:ph idx="1"/>
          </p:nvPr>
        </p:nvSpPr>
        <p:spPr>
          <a:xfrm>
            <a:off x="838200" y="1825625"/>
            <a:ext cx="10515600" cy="3782681"/>
          </a:xfrm>
        </p:spPr>
        <p:txBody>
          <a:bodyPr vert="horz" lIns="91440" tIns="45720" rIns="91440" bIns="45720" rtlCol="0" anchor="t">
            <a:normAutofit fontScale="70000" lnSpcReduction="20000"/>
          </a:bodyPr>
          <a:lstStyle/>
          <a:p>
            <a:r>
              <a:rPr lang="en-US">
                <a:latin typeface="Avenir Book"/>
              </a:rPr>
              <a:t>Suicide is nuanced, see the graph on the next slide which show historical rates suicide rates of different countries [4][5][6][7]. </a:t>
            </a:r>
            <a:endParaRPr lang="en-US"/>
          </a:p>
          <a:p>
            <a:r>
              <a:rPr lang="en-US">
                <a:latin typeface="Avenir Book"/>
              </a:rPr>
              <a:t>When we look specifically at the Sweden and Switzerland’s rates</a:t>
            </a:r>
            <a:endParaRPr lang="en-US"/>
          </a:p>
          <a:p>
            <a:pPr lvl="1"/>
            <a:r>
              <a:rPr lang="en-US">
                <a:latin typeface="Avenir Book"/>
              </a:rPr>
              <a:t> both fall in ~1972 and 1981 respectively. </a:t>
            </a:r>
            <a:endParaRPr lang="en-US"/>
          </a:p>
          <a:p>
            <a:r>
              <a:rPr lang="en-US">
                <a:latin typeface="Avenir Book"/>
              </a:rPr>
              <a:t>By comparing historical events of each country some interesting hypotheses can be drawn. </a:t>
            </a:r>
            <a:endParaRPr lang="en-US"/>
          </a:p>
          <a:p>
            <a:pPr lvl="1"/>
            <a:r>
              <a:rPr lang="en-US">
                <a:latin typeface="Avenir Book"/>
              </a:rPr>
              <a:t>Governmental changes coinciding in 1971 for both countries did not dramatically improve the rate. </a:t>
            </a:r>
            <a:endParaRPr lang="en-US"/>
          </a:p>
          <a:p>
            <a:r>
              <a:rPr lang="en-US">
                <a:latin typeface="Avenir Book"/>
              </a:rPr>
              <a:t>Cultural events which affected how masses might view a social issue had much greater temporal impacts on their rates. </a:t>
            </a:r>
            <a:endParaRPr lang="en-US"/>
          </a:p>
          <a:p>
            <a:pPr lvl="1"/>
            <a:r>
              <a:rPr lang="en-US">
                <a:latin typeface="Avenir Book"/>
              </a:rPr>
              <a:t>Euthanasia in the 1980s Switzerland coincided with an inversion of the curve of its rate. The cultural perception of suicide as a “bad” thing became more accepted in certain circumstances and may have translated to individual self-perceptions of suicidal thoughts to be a more normal occurrence which would not be cause for social abandonment. </a:t>
            </a:r>
            <a:endParaRPr lang="en-US"/>
          </a:p>
          <a:p>
            <a:pPr lvl="1"/>
            <a:r>
              <a:rPr lang="en-US">
                <a:latin typeface="Avenir Book"/>
              </a:rPr>
              <a:t>Sweden’s “Sexual Revolution” translated to an acceptance of a group, LGBT identifying individuals, which today has been identified as an at-risk population. </a:t>
            </a:r>
            <a:endParaRPr lang="en-US"/>
          </a:p>
          <a:p>
            <a:endParaRPr lang="en-US"/>
          </a:p>
        </p:txBody>
      </p:sp>
      <p:sp>
        <p:nvSpPr>
          <p:cNvPr id="4" name="Rectangle: Rounded Corners 3">
            <a:extLst>
              <a:ext uri="{FF2B5EF4-FFF2-40B4-BE49-F238E27FC236}">
                <a16:creationId xmlns:a16="http://schemas.microsoft.com/office/drawing/2014/main" id="{35194462-BBC0-4E2D-AE17-CF1F66F3FA9A}"/>
              </a:ext>
            </a:extLst>
          </p:cNvPr>
          <p:cNvSpPr/>
          <p:nvPr/>
        </p:nvSpPr>
        <p:spPr>
          <a:xfrm>
            <a:off x="964442" y="5655860"/>
            <a:ext cx="10383670" cy="909850"/>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a:latin typeface="Avenir Book"/>
              </a:rPr>
              <a:t>While government implementation of NSPSs may lead to a reduction in suicide, it may also be the cultural recognition of the issue, in addition to specific policy actions which decrease overall suicide.</a:t>
            </a:r>
            <a:endParaRPr lang="en-US"/>
          </a:p>
        </p:txBody>
      </p:sp>
      <p:sp>
        <p:nvSpPr>
          <p:cNvPr id="5" name="Slide Number Placeholder 4">
            <a:extLst>
              <a:ext uri="{FF2B5EF4-FFF2-40B4-BE49-F238E27FC236}">
                <a16:creationId xmlns:a16="http://schemas.microsoft.com/office/drawing/2014/main" id="{9D973600-47EC-074A-A6D7-07AFA8AE9BD5}"/>
              </a:ext>
            </a:extLst>
          </p:cNvPr>
          <p:cNvSpPr>
            <a:spLocks noGrp="1"/>
          </p:cNvSpPr>
          <p:nvPr>
            <p:ph type="sldNum" sz="quarter" idx="12"/>
          </p:nvPr>
        </p:nvSpPr>
        <p:spPr/>
        <p:txBody>
          <a:bodyPr/>
          <a:lstStyle/>
          <a:p>
            <a:fld id="{0EDEF7FB-CCDB-0D41-A164-7F316B9B1972}" type="slidenum">
              <a:rPr lang="en-US" smtClean="0"/>
              <a:pPr/>
              <a:t>45</a:t>
            </a:fld>
            <a:endParaRPr lang="en-US"/>
          </a:p>
        </p:txBody>
      </p:sp>
    </p:spTree>
    <p:extLst>
      <p:ext uri="{BB962C8B-B14F-4D97-AF65-F5344CB8AC3E}">
        <p14:creationId xmlns:p14="http://schemas.microsoft.com/office/powerpoint/2010/main" val="24848125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26" name="Picture 2" descr="WHO Ranks Healthcare Around the World - BORGEN">
            <a:extLst>
              <a:ext uri="{FF2B5EF4-FFF2-40B4-BE49-F238E27FC236}">
                <a16:creationId xmlns:a16="http://schemas.microsoft.com/office/drawing/2014/main" id="{CB56F8EE-5934-4BE1-9950-FBA655323D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48436" y="5550350"/>
            <a:ext cx="2769862" cy="132583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046D7FF-1F52-4ACD-BCEB-9816F9F94274}"/>
              </a:ext>
            </a:extLst>
          </p:cNvPr>
          <p:cNvSpPr>
            <a:spLocks noGrp="1"/>
          </p:cNvSpPr>
          <p:nvPr>
            <p:ph type="title"/>
          </p:nvPr>
        </p:nvSpPr>
        <p:spPr/>
        <p:txBody>
          <a:bodyPr/>
          <a:lstStyle/>
          <a:p>
            <a:r>
              <a:rPr lang="en-US"/>
              <a:t>Remaining Inputs: Health Expenditure</a:t>
            </a:r>
          </a:p>
        </p:txBody>
      </p:sp>
      <p:sp>
        <p:nvSpPr>
          <p:cNvPr id="3" name="Content Placeholder 2">
            <a:extLst>
              <a:ext uri="{FF2B5EF4-FFF2-40B4-BE49-F238E27FC236}">
                <a16:creationId xmlns:a16="http://schemas.microsoft.com/office/drawing/2014/main" id="{AA9E6257-DED2-4591-958B-CB13AFD34262}"/>
              </a:ext>
            </a:extLst>
          </p:cNvPr>
          <p:cNvSpPr>
            <a:spLocks noGrp="1"/>
          </p:cNvSpPr>
          <p:nvPr>
            <p:ph idx="1"/>
          </p:nvPr>
        </p:nvSpPr>
        <p:spPr/>
        <p:txBody>
          <a:bodyPr>
            <a:normAutofit fontScale="92500" lnSpcReduction="10000"/>
          </a:bodyPr>
          <a:lstStyle/>
          <a:p>
            <a:r>
              <a:rPr lang="en-US"/>
              <a:t>Current Health Expenditure as % of GDP</a:t>
            </a:r>
          </a:p>
          <a:p>
            <a:r>
              <a:rPr lang="en-US"/>
              <a:t>Data retrieved from the WHO gathered from Civil Registration records [1]</a:t>
            </a:r>
          </a:p>
          <a:p>
            <a:r>
              <a:rPr lang="en-US"/>
              <a:t>CHE is based on expenditures “including healthcare goods and services consumed during each year. This indicator does not include capital health expenditures such as buildings, machinery, IT and stocks of vaccines for emergency or outbreaks.” [2]. </a:t>
            </a:r>
          </a:p>
          <a:p>
            <a:r>
              <a:rPr lang="en-US"/>
              <a:t>In 2015 CHE was 10% globally [3], and is typically higher for devolved countries</a:t>
            </a:r>
          </a:p>
          <a:p>
            <a:r>
              <a:rPr lang="en-US"/>
              <a:t>Studies in the past have seen a negative correlation between CHE and suicide rates [4]</a:t>
            </a:r>
          </a:p>
        </p:txBody>
      </p:sp>
      <p:sp>
        <p:nvSpPr>
          <p:cNvPr id="4" name="Slide Number Placeholder 3">
            <a:extLst>
              <a:ext uri="{FF2B5EF4-FFF2-40B4-BE49-F238E27FC236}">
                <a16:creationId xmlns:a16="http://schemas.microsoft.com/office/drawing/2014/main" id="{975ACE22-8474-0643-BBAF-1835AE500FA8}"/>
              </a:ext>
            </a:extLst>
          </p:cNvPr>
          <p:cNvSpPr>
            <a:spLocks noGrp="1"/>
          </p:cNvSpPr>
          <p:nvPr>
            <p:ph type="sldNum" sz="quarter" idx="12"/>
          </p:nvPr>
        </p:nvSpPr>
        <p:spPr/>
        <p:txBody>
          <a:bodyPr/>
          <a:lstStyle/>
          <a:p>
            <a:fld id="{0EDEF7FB-CCDB-0D41-A164-7F316B9B1972}" type="slidenum">
              <a:rPr lang="en-US" smtClean="0"/>
              <a:pPr/>
              <a:t>46</a:t>
            </a:fld>
            <a:endParaRPr lang="en-US"/>
          </a:p>
        </p:txBody>
      </p:sp>
    </p:spTree>
    <p:extLst>
      <p:ext uri="{BB962C8B-B14F-4D97-AF65-F5344CB8AC3E}">
        <p14:creationId xmlns:p14="http://schemas.microsoft.com/office/powerpoint/2010/main" val="40460607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Policies - Hill Havurah">
            <a:extLst>
              <a:ext uri="{FF2B5EF4-FFF2-40B4-BE49-F238E27FC236}">
                <a16:creationId xmlns:a16="http://schemas.microsoft.com/office/drawing/2014/main" id="{7322F9A1-8741-4A13-B097-6AA6951FF3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7826" y="5532436"/>
            <a:ext cx="2397376" cy="132556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046D7FF-1F52-4ACD-BCEB-9816F9F94274}"/>
              </a:ext>
            </a:extLst>
          </p:cNvPr>
          <p:cNvSpPr>
            <a:spLocks noGrp="1"/>
          </p:cNvSpPr>
          <p:nvPr>
            <p:ph type="title"/>
          </p:nvPr>
        </p:nvSpPr>
        <p:spPr/>
        <p:txBody>
          <a:bodyPr/>
          <a:lstStyle/>
          <a:p>
            <a:r>
              <a:rPr lang="en-US"/>
              <a:t>Remaining Inputs: NSPS</a:t>
            </a:r>
          </a:p>
        </p:txBody>
      </p:sp>
      <p:sp>
        <p:nvSpPr>
          <p:cNvPr id="3" name="Content Placeholder 2">
            <a:extLst>
              <a:ext uri="{FF2B5EF4-FFF2-40B4-BE49-F238E27FC236}">
                <a16:creationId xmlns:a16="http://schemas.microsoft.com/office/drawing/2014/main" id="{AA9E6257-DED2-4591-958B-CB13AFD34262}"/>
              </a:ext>
            </a:extLst>
          </p:cNvPr>
          <p:cNvSpPr>
            <a:spLocks noGrp="1"/>
          </p:cNvSpPr>
          <p:nvPr>
            <p:ph idx="1"/>
          </p:nvPr>
        </p:nvSpPr>
        <p:spPr/>
        <p:txBody>
          <a:bodyPr>
            <a:normAutofit fontScale="92500" lnSpcReduction="20000"/>
          </a:bodyPr>
          <a:lstStyle/>
          <a:p>
            <a:r>
              <a:rPr lang="en-US"/>
              <a:t>Countries which have a National Suicide Prevention Strategy (NSPS)</a:t>
            </a:r>
          </a:p>
          <a:p>
            <a:r>
              <a:rPr lang="en-US"/>
              <a:t>Data retrieved from the UN report gathered from participating countries [1]</a:t>
            </a:r>
          </a:p>
          <a:p>
            <a:r>
              <a:rPr lang="en-US"/>
              <a:t>An implementation of a NSPS in Scotland called “Choose Live” decreased suicide rates by 20% over 10 years. [1]. </a:t>
            </a:r>
          </a:p>
          <a:p>
            <a:r>
              <a:rPr lang="en-US"/>
              <a:t>Since a WHO report on suicide prevention, the WHO has tracked a growing number of technical requests from countries on how to implement NSPSs. [1] </a:t>
            </a:r>
          </a:p>
          <a:p>
            <a:r>
              <a:rPr lang="en-US"/>
              <a:t>While government implementation of NSPSs may lead to a reduction in suicide, it may also be the cultural recognition of the issue by government, in addition to specific policy actions which decrease overall suicide. </a:t>
            </a:r>
          </a:p>
        </p:txBody>
      </p:sp>
      <p:sp>
        <p:nvSpPr>
          <p:cNvPr id="5" name="Slide Number Placeholder 4">
            <a:extLst>
              <a:ext uri="{FF2B5EF4-FFF2-40B4-BE49-F238E27FC236}">
                <a16:creationId xmlns:a16="http://schemas.microsoft.com/office/drawing/2014/main" id="{6E57F619-22D7-294E-A908-1A45D03A04F6}"/>
              </a:ext>
            </a:extLst>
          </p:cNvPr>
          <p:cNvSpPr>
            <a:spLocks noGrp="1"/>
          </p:cNvSpPr>
          <p:nvPr>
            <p:ph type="sldNum" sz="quarter" idx="12"/>
          </p:nvPr>
        </p:nvSpPr>
        <p:spPr/>
        <p:txBody>
          <a:bodyPr/>
          <a:lstStyle/>
          <a:p>
            <a:fld id="{0EDEF7FB-CCDB-0D41-A164-7F316B9B1972}" type="slidenum">
              <a:rPr lang="en-US" smtClean="0"/>
              <a:pPr/>
              <a:t>47</a:t>
            </a:fld>
            <a:endParaRPr lang="en-US"/>
          </a:p>
        </p:txBody>
      </p:sp>
    </p:spTree>
    <p:extLst>
      <p:ext uri="{BB962C8B-B14F-4D97-AF65-F5344CB8AC3E}">
        <p14:creationId xmlns:p14="http://schemas.microsoft.com/office/powerpoint/2010/main" val="24745290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C7610-A6B3-47B5-A0CE-732CABDE8453}"/>
              </a:ext>
            </a:extLst>
          </p:cNvPr>
          <p:cNvSpPr>
            <a:spLocks noGrp="1"/>
          </p:cNvSpPr>
          <p:nvPr>
            <p:ph type="title"/>
          </p:nvPr>
        </p:nvSpPr>
        <p:spPr/>
        <p:txBody>
          <a:bodyPr/>
          <a:lstStyle/>
          <a:p>
            <a:r>
              <a:rPr lang="en-US"/>
              <a:t>Remaining Inputs: Psychiatrists</a:t>
            </a:r>
          </a:p>
        </p:txBody>
      </p:sp>
      <p:sp>
        <p:nvSpPr>
          <p:cNvPr id="3" name="Content Placeholder 2">
            <a:extLst>
              <a:ext uri="{FF2B5EF4-FFF2-40B4-BE49-F238E27FC236}">
                <a16:creationId xmlns:a16="http://schemas.microsoft.com/office/drawing/2014/main" id="{10C2490A-36F5-460F-9E2D-1075A24D58B1}"/>
              </a:ext>
            </a:extLst>
          </p:cNvPr>
          <p:cNvSpPr>
            <a:spLocks noGrp="1"/>
          </p:cNvSpPr>
          <p:nvPr>
            <p:ph idx="1"/>
          </p:nvPr>
        </p:nvSpPr>
        <p:spPr>
          <a:xfrm>
            <a:off x="838200" y="1825625"/>
            <a:ext cx="8050823" cy="4351338"/>
          </a:xfrm>
        </p:spPr>
        <p:txBody>
          <a:bodyPr>
            <a:normAutofit/>
          </a:bodyPr>
          <a:lstStyle/>
          <a:p>
            <a:r>
              <a:rPr lang="en-US"/>
              <a:t>Psychiatrists Working in Mental Health Sector (per 1000000 population)</a:t>
            </a:r>
          </a:p>
          <a:p>
            <a:r>
              <a:rPr lang="en-US"/>
              <a:t>A Psychiatrist is a practitioner of </a:t>
            </a:r>
            <a:r>
              <a:rPr lang="en-US" u="sng">
                <a:hlinkClick r:id="rId2" tooltip="Psychiatry"/>
              </a:rPr>
              <a:t>psychiatry</a:t>
            </a:r>
            <a:r>
              <a:rPr lang="en-US"/>
              <a:t>, the branch of medicine devoted to the diagnosis, prevention, study, and treatment of </a:t>
            </a:r>
            <a:r>
              <a:rPr lang="en-US" u="sng">
                <a:hlinkClick r:id="rId3" tooltip="Mental disorder"/>
              </a:rPr>
              <a:t>mental disorders</a:t>
            </a:r>
            <a:r>
              <a:rPr lang="en-US"/>
              <a:t> [1]. </a:t>
            </a:r>
          </a:p>
          <a:p>
            <a:r>
              <a:rPr lang="en-US"/>
              <a:t>Low-income countries have 0.1 psychiatrists and the rate of psychiatrists in high income countries is 120 times greater [1]</a:t>
            </a:r>
          </a:p>
        </p:txBody>
      </p:sp>
      <p:pic>
        <p:nvPicPr>
          <p:cNvPr id="4" name="Picture 3" descr="A screenshot of a cell phone&#10;&#10;Description automatically generated">
            <a:extLst>
              <a:ext uri="{FF2B5EF4-FFF2-40B4-BE49-F238E27FC236}">
                <a16:creationId xmlns:a16="http://schemas.microsoft.com/office/drawing/2014/main" id="{665BDC86-894D-4805-8A6B-961CBDC53542}"/>
              </a:ext>
            </a:extLst>
          </p:cNvPr>
          <p:cNvPicPr/>
          <p:nvPr/>
        </p:nvPicPr>
        <p:blipFill>
          <a:blip r:embed="rId4"/>
          <a:stretch>
            <a:fillRect/>
          </a:stretch>
        </p:blipFill>
        <p:spPr>
          <a:xfrm>
            <a:off x="8968740" y="3694430"/>
            <a:ext cx="3223260" cy="3163570"/>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E17AC1C8-64DE-40E9-AEDA-BD09D71D18A9}"/>
              </a:ext>
            </a:extLst>
          </p:cNvPr>
          <p:cNvPicPr/>
          <p:nvPr/>
        </p:nvPicPr>
        <p:blipFill rotWithShape="1">
          <a:blip r:embed="rId5"/>
          <a:srcRect r="44319" b="27183"/>
          <a:stretch/>
        </p:blipFill>
        <p:spPr>
          <a:xfrm>
            <a:off x="10256505" y="1373216"/>
            <a:ext cx="1358064" cy="2321214"/>
          </a:xfrm>
          <a:prstGeom prst="rect">
            <a:avLst/>
          </a:prstGeom>
        </p:spPr>
      </p:pic>
      <p:sp>
        <p:nvSpPr>
          <p:cNvPr id="6" name="Slide Number Placeholder 5">
            <a:extLst>
              <a:ext uri="{FF2B5EF4-FFF2-40B4-BE49-F238E27FC236}">
                <a16:creationId xmlns:a16="http://schemas.microsoft.com/office/drawing/2014/main" id="{68B81942-5B89-F147-BEFC-040F7278D127}"/>
              </a:ext>
            </a:extLst>
          </p:cNvPr>
          <p:cNvSpPr>
            <a:spLocks noGrp="1"/>
          </p:cNvSpPr>
          <p:nvPr>
            <p:ph type="sldNum" sz="quarter" idx="12"/>
          </p:nvPr>
        </p:nvSpPr>
        <p:spPr/>
        <p:txBody>
          <a:bodyPr/>
          <a:lstStyle/>
          <a:p>
            <a:fld id="{0EDEF7FB-CCDB-0D41-A164-7F316B9B1972}" type="slidenum">
              <a:rPr lang="en-US" smtClean="0"/>
              <a:pPr/>
              <a:t>48</a:t>
            </a:fld>
            <a:endParaRPr lang="en-US"/>
          </a:p>
        </p:txBody>
      </p:sp>
    </p:spTree>
    <p:extLst>
      <p:ext uri="{BB962C8B-B14F-4D97-AF65-F5344CB8AC3E}">
        <p14:creationId xmlns:p14="http://schemas.microsoft.com/office/powerpoint/2010/main" val="313478997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8DD38-4D9D-443C-BF58-6B4598FDA215}"/>
              </a:ext>
            </a:extLst>
          </p:cNvPr>
          <p:cNvSpPr>
            <a:spLocks noGrp="1"/>
          </p:cNvSpPr>
          <p:nvPr>
            <p:ph type="title"/>
          </p:nvPr>
        </p:nvSpPr>
        <p:spPr/>
        <p:txBody>
          <a:bodyPr/>
          <a:lstStyle/>
          <a:p>
            <a:r>
              <a:rPr lang="en-US"/>
              <a:t>Remaining Input: Alcohol Consumption</a:t>
            </a:r>
          </a:p>
        </p:txBody>
      </p:sp>
      <p:sp>
        <p:nvSpPr>
          <p:cNvPr id="3" name="Content Placeholder 2">
            <a:extLst>
              <a:ext uri="{FF2B5EF4-FFF2-40B4-BE49-F238E27FC236}">
                <a16:creationId xmlns:a16="http://schemas.microsoft.com/office/drawing/2014/main" id="{AF813B53-FB4E-4AEF-8405-EAC60F9441FA}"/>
              </a:ext>
            </a:extLst>
          </p:cNvPr>
          <p:cNvSpPr>
            <a:spLocks noGrp="1"/>
          </p:cNvSpPr>
          <p:nvPr>
            <p:ph idx="1"/>
          </p:nvPr>
        </p:nvSpPr>
        <p:spPr/>
        <p:txBody>
          <a:bodyPr vert="horz" lIns="91440" tIns="45720" rIns="91440" bIns="45720" rtlCol="0" anchor="t">
            <a:normAutofit fontScale="92500" lnSpcReduction="20000"/>
          </a:bodyPr>
          <a:lstStyle/>
          <a:p>
            <a:r>
              <a:rPr lang="en-US">
                <a:latin typeface="Avenir Book"/>
              </a:rPr>
              <a:t>Liters of Pure Alcohol Consumed per Capita per Year</a:t>
            </a:r>
          </a:p>
          <a:p>
            <a:r>
              <a:rPr lang="en-US">
                <a:latin typeface="Avenir Book"/>
              </a:rPr>
              <a:t>Data gathered from World Health Organization’s (WHO) Substance Abuse Country Profiles </a:t>
            </a:r>
            <a:r>
              <a:rPr lang="en-US" i="1">
                <a:latin typeface="Avenir Book"/>
              </a:rPr>
              <a:t>(Is this correct?)</a:t>
            </a:r>
            <a:endParaRPr lang="en-US">
              <a:latin typeface="Avenir Book"/>
            </a:endParaRPr>
          </a:p>
          <a:p>
            <a:r>
              <a:rPr lang="en-US">
                <a:latin typeface="Avenir Book"/>
              </a:rPr>
              <a:t>Harmful use of alcohol is among the major risk factors for suicide</a:t>
            </a:r>
          </a:p>
          <a:p>
            <a:r>
              <a:rPr lang="en-US">
                <a:latin typeface="Avenir Book"/>
              </a:rPr>
              <a:t>The harmful use of alcohol is defined as “…drinking that causes detrimental health and social consequences for the drinker, the people around the drinker and society at large…” [1]</a:t>
            </a:r>
          </a:p>
          <a:p>
            <a:r>
              <a:rPr lang="en-US">
                <a:latin typeface="Avenir Book"/>
              </a:rPr>
              <a:t>Risk of suicidal ideation, suicidal attempts and completed suicide are each increased by 2–3 times among those with Alcohol Use Disorders (AUD) in comparison with the general population [2]</a:t>
            </a:r>
          </a:p>
          <a:p>
            <a:r>
              <a:rPr lang="en-US">
                <a:latin typeface="Avenir Book"/>
              </a:rPr>
              <a:t>People have approximately seven times increased risk for a suicide attempt soon after drinking alcohol, and this risk further increases to 37 times after heavy use of alcohol [3] </a:t>
            </a:r>
          </a:p>
          <a:p>
            <a:endParaRPr lang="en-US"/>
          </a:p>
        </p:txBody>
      </p:sp>
      <p:sp>
        <p:nvSpPr>
          <p:cNvPr id="4" name="Slide Number Placeholder 3">
            <a:extLst>
              <a:ext uri="{FF2B5EF4-FFF2-40B4-BE49-F238E27FC236}">
                <a16:creationId xmlns:a16="http://schemas.microsoft.com/office/drawing/2014/main" id="{680549A7-2C2E-3442-A54C-E690A842C98A}"/>
              </a:ext>
            </a:extLst>
          </p:cNvPr>
          <p:cNvSpPr>
            <a:spLocks noGrp="1"/>
          </p:cNvSpPr>
          <p:nvPr>
            <p:ph type="sldNum" sz="quarter" idx="12"/>
          </p:nvPr>
        </p:nvSpPr>
        <p:spPr/>
        <p:txBody>
          <a:bodyPr/>
          <a:lstStyle/>
          <a:p>
            <a:fld id="{0EDEF7FB-CCDB-0D41-A164-7F316B9B1972}" type="slidenum">
              <a:rPr lang="en-US" smtClean="0"/>
              <a:pPr/>
              <a:t>49</a:t>
            </a:fld>
            <a:endParaRPr lang="en-US"/>
          </a:p>
        </p:txBody>
      </p:sp>
    </p:spTree>
    <p:extLst>
      <p:ext uri="{BB962C8B-B14F-4D97-AF65-F5344CB8AC3E}">
        <p14:creationId xmlns:p14="http://schemas.microsoft.com/office/powerpoint/2010/main" val="3850477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747E3-1B5F-D14C-BFD1-F80CCB693482}"/>
              </a:ext>
            </a:extLst>
          </p:cNvPr>
          <p:cNvSpPr>
            <a:spLocks noGrp="1"/>
          </p:cNvSpPr>
          <p:nvPr>
            <p:ph type="title"/>
          </p:nvPr>
        </p:nvSpPr>
        <p:spPr/>
        <p:txBody>
          <a:bodyPr/>
          <a:lstStyle/>
          <a:p>
            <a:r>
              <a:rPr lang="en-US">
                <a:latin typeface="Avenir Book"/>
              </a:rPr>
              <a:t>Background and Motivation – Why We Chose This Topic </a:t>
            </a:r>
            <a:endParaRPr lang="en-US">
              <a:highlight>
                <a:srgbClr val="FFFF00"/>
              </a:highlight>
              <a:latin typeface="Avenir Book"/>
            </a:endParaRPr>
          </a:p>
        </p:txBody>
      </p:sp>
      <p:sp>
        <p:nvSpPr>
          <p:cNvPr id="3" name="Content Placeholder 2">
            <a:extLst>
              <a:ext uri="{FF2B5EF4-FFF2-40B4-BE49-F238E27FC236}">
                <a16:creationId xmlns:a16="http://schemas.microsoft.com/office/drawing/2014/main" id="{41D4C6AE-E0B9-C04E-90F8-A885949ABDCF}"/>
              </a:ext>
            </a:extLst>
          </p:cNvPr>
          <p:cNvSpPr>
            <a:spLocks noGrp="1"/>
          </p:cNvSpPr>
          <p:nvPr>
            <p:ph idx="1"/>
          </p:nvPr>
        </p:nvSpPr>
        <p:spPr/>
        <p:txBody>
          <a:bodyPr vert="horz" lIns="91440" tIns="45720" rIns="91440" bIns="45720" rtlCol="0" anchor="t">
            <a:normAutofit lnSpcReduction="10000"/>
          </a:bodyPr>
          <a:lstStyle/>
          <a:p>
            <a:r>
              <a:rPr lang="en-US">
                <a:latin typeface="Avenir Book"/>
              </a:rPr>
              <a:t>“I'm the girl nobody knows until she commits suicide. Then suddenly everyone had a class with her.”</a:t>
            </a:r>
            <a:br>
              <a:rPr lang="en-US">
                <a:latin typeface="Avenir Book"/>
              </a:rPr>
            </a:br>
            <a:r>
              <a:rPr lang="en-US">
                <a:latin typeface="Avenir Book"/>
              </a:rPr>
              <a:t>― </a:t>
            </a:r>
            <a:r>
              <a:rPr lang="en-US" b="1">
                <a:latin typeface="Avenir Book"/>
              </a:rPr>
              <a:t>Tom </a:t>
            </a:r>
            <a:r>
              <a:rPr lang="en-US" b="1" err="1">
                <a:latin typeface="Avenir Book"/>
              </a:rPr>
              <a:t>Leveen</a:t>
            </a:r>
            <a:r>
              <a:rPr lang="en-US" b="1">
                <a:latin typeface="Avenir Book"/>
              </a:rPr>
              <a:t>, </a:t>
            </a:r>
            <a:r>
              <a:rPr lang="en-US" b="1">
                <a:latin typeface="Avenir Book"/>
                <a:hlinkClick r:id="rId2"/>
              </a:rPr>
              <a:t>Party</a:t>
            </a:r>
            <a:br>
              <a:rPr lang="en-US">
                <a:latin typeface="Avenir Book"/>
              </a:rPr>
            </a:br>
            <a:endParaRPr lang="en-US">
              <a:latin typeface="Avenir Book"/>
            </a:endParaRPr>
          </a:p>
          <a:p>
            <a:r>
              <a:rPr lang="en-US">
                <a:latin typeface="Avenir Book"/>
              </a:rPr>
              <a:t>Suicide is an international problem, deaths are tragic, also preventable</a:t>
            </a:r>
            <a:endParaRPr lang="en-US"/>
          </a:p>
          <a:p>
            <a:endParaRPr lang="en-US"/>
          </a:p>
          <a:p>
            <a:r>
              <a:rPr lang="en-US">
                <a:latin typeface="Avenir Book"/>
              </a:rPr>
              <a:t>The possibility of prevention and the scale of the problem highlight the need for policy makers, at the national level, to understand the factors that contribute to suicide not only in their respective countries but also in neighboring countries</a:t>
            </a:r>
          </a:p>
          <a:p>
            <a:endParaRPr lang="en-US"/>
          </a:p>
          <a:p>
            <a:endParaRPr lang="en-US"/>
          </a:p>
        </p:txBody>
      </p:sp>
      <p:sp>
        <p:nvSpPr>
          <p:cNvPr id="4" name="Slide Number Placeholder 3">
            <a:extLst>
              <a:ext uri="{FF2B5EF4-FFF2-40B4-BE49-F238E27FC236}">
                <a16:creationId xmlns:a16="http://schemas.microsoft.com/office/drawing/2014/main" id="{925B0DA5-6A60-C147-87B9-04E2BF245081}"/>
              </a:ext>
            </a:extLst>
          </p:cNvPr>
          <p:cNvSpPr>
            <a:spLocks noGrp="1"/>
          </p:cNvSpPr>
          <p:nvPr>
            <p:ph type="sldNum" sz="quarter" idx="12"/>
          </p:nvPr>
        </p:nvSpPr>
        <p:spPr/>
        <p:txBody>
          <a:bodyPr/>
          <a:lstStyle/>
          <a:p>
            <a:fld id="{0EDEF7FB-CCDB-0D41-A164-7F316B9B1972}" type="slidenum">
              <a:rPr lang="en-US" smtClean="0"/>
              <a:pPr/>
              <a:t>5</a:t>
            </a:fld>
            <a:endParaRPr lang="en-US"/>
          </a:p>
        </p:txBody>
      </p:sp>
    </p:spTree>
    <p:extLst>
      <p:ext uri="{BB962C8B-B14F-4D97-AF65-F5344CB8AC3E}">
        <p14:creationId xmlns:p14="http://schemas.microsoft.com/office/powerpoint/2010/main" val="18950707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E9324-7CD0-46A8-A971-CA490132ABA7}"/>
              </a:ext>
            </a:extLst>
          </p:cNvPr>
          <p:cNvSpPr>
            <a:spLocks noGrp="1"/>
          </p:cNvSpPr>
          <p:nvPr>
            <p:ph type="title"/>
          </p:nvPr>
        </p:nvSpPr>
        <p:spPr/>
        <p:txBody>
          <a:bodyPr/>
          <a:lstStyle/>
          <a:p>
            <a:r>
              <a:rPr lang="en-US"/>
              <a:t>Remaining Input: Alcohol Consumption</a:t>
            </a:r>
          </a:p>
        </p:txBody>
      </p:sp>
      <p:sp>
        <p:nvSpPr>
          <p:cNvPr id="3" name="Content Placeholder 2">
            <a:extLst>
              <a:ext uri="{FF2B5EF4-FFF2-40B4-BE49-F238E27FC236}">
                <a16:creationId xmlns:a16="http://schemas.microsoft.com/office/drawing/2014/main" id="{DD5D5E66-2988-4312-9BCE-38CAF44DB4BF}"/>
              </a:ext>
            </a:extLst>
          </p:cNvPr>
          <p:cNvSpPr>
            <a:spLocks noGrp="1"/>
          </p:cNvSpPr>
          <p:nvPr>
            <p:ph idx="1"/>
          </p:nvPr>
        </p:nvSpPr>
        <p:spPr/>
        <p:txBody>
          <a:bodyPr vert="horz" lIns="91440" tIns="45720" rIns="91440" bIns="45720" rtlCol="0" anchor="t">
            <a:normAutofit/>
          </a:bodyPr>
          <a:lstStyle/>
          <a:p>
            <a:r>
              <a:rPr lang="en-US">
                <a:latin typeface="Avenir Book"/>
              </a:rPr>
              <a:t>Countries that have higher rates of alcohol use generally also have higher rates of suicide, and we were able to draw similar conclusions from our findings</a:t>
            </a:r>
          </a:p>
          <a:p>
            <a:r>
              <a:rPr lang="en-US">
                <a:latin typeface="Avenir Book"/>
              </a:rPr>
              <a:t>A study published in </a:t>
            </a:r>
            <a:r>
              <a:rPr lang="en-US" b="1">
                <a:latin typeface="Avenir Book"/>
              </a:rPr>
              <a:t>The Lancet</a:t>
            </a:r>
            <a:r>
              <a:rPr lang="en-US">
                <a:latin typeface="Avenir Book"/>
              </a:rPr>
              <a:t> found that global alcohol consumption saw an increase of about 70% from 1990 to 2017 [1]</a:t>
            </a:r>
          </a:p>
          <a:p>
            <a:endParaRPr lang="en-US"/>
          </a:p>
        </p:txBody>
      </p:sp>
      <p:sp>
        <p:nvSpPr>
          <p:cNvPr id="4" name="Slide Number Placeholder 3">
            <a:extLst>
              <a:ext uri="{FF2B5EF4-FFF2-40B4-BE49-F238E27FC236}">
                <a16:creationId xmlns:a16="http://schemas.microsoft.com/office/drawing/2014/main" id="{030875B2-5594-5A44-B29E-DAEEE9CFE6FB}"/>
              </a:ext>
            </a:extLst>
          </p:cNvPr>
          <p:cNvSpPr>
            <a:spLocks noGrp="1"/>
          </p:cNvSpPr>
          <p:nvPr>
            <p:ph type="sldNum" sz="quarter" idx="12"/>
          </p:nvPr>
        </p:nvSpPr>
        <p:spPr/>
        <p:txBody>
          <a:bodyPr/>
          <a:lstStyle/>
          <a:p>
            <a:fld id="{0EDEF7FB-CCDB-0D41-A164-7F316B9B1972}" type="slidenum">
              <a:rPr lang="en-US" smtClean="0"/>
              <a:pPr/>
              <a:t>50</a:t>
            </a:fld>
            <a:endParaRPr lang="en-US"/>
          </a:p>
        </p:txBody>
      </p:sp>
    </p:spTree>
    <p:extLst>
      <p:ext uri="{BB962C8B-B14F-4D97-AF65-F5344CB8AC3E}">
        <p14:creationId xmlns:p14="http://schemas.microsoft.com/office/powerpoint/2010/main" val="17099117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838200" y="185383"/>
            <a:ext cx="10515600" cy="1325563"/>
          </a:xfrm>
        </p:spPr>
        <p:txBody>
          <a:bodyPr>
            <a:normAutofit/>
          </a:bodyPr>
          <a:lstStyle/>
          <a:p>
            <a:r>
              <a:rPr lang="en-US" sz="3200"/>
              <a:t>Suicide is a Global Problem With Significant Effects</a:t>
            </a:r>
          </a:p>
        </p:txBody>
      </p:sp>
      <p:pic>
        <p:nvPicPr>
          <p:cNvPr id="6" name="Picture 5">
            <a:extLst>
              <a:ext uri="{FF2B5EF4-FFF2-40B4-BE49-F238E27FC236}">
                <a16:creationId xmlns:a16="http://schemas.microsoft.com/office/drawing/2014/main" id="{880E359D-2F62-494D-B67E-C67FBE0E6EE9}"/>
              </a:ext>
            </a:extLst>
          </p:cNvPr>
          <p:cNvPicPr>
            <a:picLocks noChangeAspect="1"/>
          </p:cNvPicPr>
          <p:nvPr/>
        </p:nvPicPr>
        <p:blipFill>
          <a:blip r:embed="rId2"/>
          <a:stretch>
            <a:fillRect/>
          </a:stretch>
        </p:blipFill>
        <p:spPr>
          <a:xfrm>
            <a:off x="669389" y="2001859"/>
            <a:ext cx="6742789" cy="4155649"/>
          </a:xfrm>
          <a:prstGeom prst="rect">
            <a:avLst/>
          </a:prstGeom>
        </p:spPr>
      </p:pic>
      <p:sp>
        <p:nvSpPr>
          <p:cNvPr id="7" name="Title 1">
            <a:extLst>
              <a:ext uri="{FF2B5EF4-FFF2-40B4-BE49-F238E27FC236}">
                <a16:creationId xmlns:a16="http://schemas.microsoft.com/office/drawing/2014/main" id="{678AED76-4D30-AF44-95B5-8D12AF7AF409}"/>
              </a:ext>
            </a:extLst>
          </p:cNvPr>
          <p:cNvSpPr txBox="1">
            <a:spLocks/>
          </p:cNvSpPr>
          <p:nvPr/>
        </p:nvSpPr>
        <p:spPr>
          <a:xfrm>
            <a:off x="7931332" y="1660505"/>
            <a:ext cx="3225520" cy="4155649"/>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800" b="1"/>
              <a:t>Key Insights*</a:t>
            </a:r>
          </a:p>
          <a:p>
            <a:endParaRPr lang="en-US" sz="1800" b="1"/>
          </a:p>
          <a:p>
            <a:pPr marL="285750" indent="-285750">
              <a:buFont typeface="Arial" panose="020B0604020202020204" pitchFamily="34" charset="0"/>
              <a:buChar char="•"/>
            </a:pPr>
            <a:r>
              <a:rPr lang="en-US" sz="1600"/>
              <a:t>One person dies every 40 seconds from suicide</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Suicide is the 2</a:t>
            </a:r>
            <a:r>
              <a:rPr lang="en-US" sz="1600" baseline="30000"/>
              <a:t>nd</a:t>
            </a:r>
            <a:r>
              <a:rPr lang="en-US" sz="1600"/>
              <a:t> leading cause of death among persons 18-29</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Only 38 governments worldwide have a national suicide prevention program</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Sadly, many deaths attributed to suicide are preventable</a:t>
            </a:r>
          </a:p>
          <a:p>
            <a:endParaRPr lang="en-US" sz="1800"/>
          </a:p>
          <a:p>
            <a:endParaRPr lang="en-US" sz="1800"/>
          </a:p>
        </p:txBody>
      </p:sp>
      <p:sp>
        <p:nvSpPr>
          <p:cNvPr id="8" name="Title 1">
            <a:extLst>
              <a:ext uri="{FF2B5EF4-FFF2-40B4-BE49-F238E27FC236}">
                <a16:creationId xmlns:a16="http://schemas.microsoft.com/office/drawing/2014/main" id="{C030FEF0-4B55-764A-8756-D49FD4D8AF6F}"/>
              </a:ext>
            </a:extLst>
          </p:cNvPr>
          <p:cNvSpPr txBox="1">
            <a:spLocks/>
          </p:cNvSpPr>
          <p:nvPr/>
        </p:nvSpPr>
        <p:spPr>
          <a:xfrm>
            <a:off x="838200" y="1615737"/>
            <a:ext cx="5790028" cy="2813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pPr algn="ctr"/>
            <a:r>
              <a:rPr lang="en-US" sz="1600"/>
              <a:t>Worldwide Suicide Rate by Country (per 100,000 persons)</a:t>
            </a:r>
          </a:p>
        </p:txBody>
      </p:sp>
      <p:sp>
        <p:nvSpPr>
          <p:cNvPr id="9" name="Title 1">
            <a:extLst>
              <a:ext uri="{FF2B5EF4-FFF2-40B4-BE49-F238E27FC236}">
                <a16:creationId xmlns:a16="http://schemas.microsoft.com/office/drawing/2014/main" id="{C94EFC1D-D97D-2F4C-8E73-EAECE87B39D1}"/>
              </a:ext>
            </a:extLst>
          </p:cNvPr>
          <p:cNvSpPr txBox="1">
            <a:spLocks/>
          </p:cNvSpPr>
          <p:nvPr/>
        </p:nvSpPr>
        <p:spPr>
          <a:xfrm>
            <a:off x="838200" y="6570270"/>
            <a:ext cx="5790028" cy="2813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000" b="1" i="1"/>
              <a:t>*Sourced from the World Health Organization report: “Suicide: Key Facts, 2019” </a:t>
            </a:r>
          </a:p>
          <a:p>
            <a:endParaRPr lang="en-US" sz="1000" b="1" i="1"/>
          </a:p>
        </p:txBody>
      </p:sp>
      <p:sp>
        <p:nvSpPr>
          <p:cNvPr id="3" name="Slide Number Placeholder 2">
            <a:extLst>
              <a:ext uri="{FF2B5EF4-FFF2-40B4-BE49-F238E27FC236}">
                <a16:creationId xmlns:a16="http://schemas.microsoft.com/office/drawing/2014/main" id="{C69EA918-A111-8742-ABBA-0E6D9EC4E562}"/>
              </a:ext>
            </a:extLst>
          </p:cNvPr>
          <p:cNvSpPr>
            <a:spLocks noGrp="1"/>
          </p:cNvSpPr>
          <p:nvPr>
            <p:ph type="sldNum" sz="quarter" idx="12"/>
          </p:nvPr>
        </p:nvSpPr>
        <p:spPr/>
        <p:txBody>
          <a:bodyPr/>
          <a:lstStyle/>
          <a:p>
            <a:fld id="{0EDEF7FB-CCDB-0D41-A164-7F316B9B1972}" type="slidenum">
              <a:rPr lang="en-US" smtClean="0"/>
              <a:pPr/>
              <a:t>6</a:t>
            </a:fld>
            <a:endParaRPr lang="en-US"/>
          </a:p>
        </p:txBody>
      </p:sp>
    </p:spTree>
    <p:extLst>
      <p:ext uri="{BB962C8B-B14F-4D97-AF65-F5344CB8AC3E}">
        <p14:creationId xmlns:p14="http://schemas.microsoft.com/office/powerpoint/2010/main" val="592086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70EC4-E369-46E1-B04B-FC7C8CC14656}"/>
              </a:ext>
            </a:extLst>
          </p:cNvPr>
          <p:cNvSpPr>
            <a:spLocks noGrp="1"/>
          </p:cNvSpPr>
          <p:nvPr>
            <p:ph type="title"/>
          </p:nvPr>
        </p:nvSpPr>
        <p:spPr/>
        <p:txBody>
          <a:bodyPr/>
          <a:lstStyle/>
          <a:p>
            <a:r>
              <a:rPr lang="en-US">
                <a:latin typeface="Avenir Book"/>
              </a:rPr>
              <a:t>Why is suicide a complex problem?</a:t>
            </a:r>
          </a:p>
        </p:txBody>
      </p:sp>
      <p:sp>
        <p:nvSpPr>
          <p:cNvPr id="9" name="Content Placeholder 8">
            <a:extLst>
              <a:ext uri="{FF2B5EF4-FFF2-40B4-BE49-F238E27FC236}">
                <a16:creationId xmlns:a16="http://schemas.microsoft.com/office/drawing/2014/main" id="{EFDD3815-B278-4DE7-A26F-11A8A659DDB6}"/>
              </a:ext>
            </a:extLst>
          </p:cNvPr>
          <p:cNvSpPr>
            <a:spLocks noGrp="1"/>
          </p:cNvSpPr>
          <p:nvPr>
            <p:ph idx="1"/>
          </p:nvPr>
        </p:nvSpPr>
        <p:spPr/>
        <p:txBody>
          <a:bodyPr vert="horz" lIns="91440" tIns="45720" rIns="91440" bIns="45720" rtlCol="0" anchor="t">
            <a:normAutofit/>
          </a:bodyPr>
          <a:lstStyle/>
          <a:p>
            <a:r>
              <a:rPr lang="en-US">
                <a:latin typeface="Avenir Book"/>
              </a:rPr>
              <a:t>No singular cause: psychological, social, biological, cultural, and environmental dimensions </a:t>
            </a:r>
          </a:p>
          <a:p>
            <a:endParaRPr lang="en-US">
              <a:latin typeface="Avenir Book"/>
            </a:endParaRPr>
          </a:p>
          <a:p>
            <a:r>
              <a:rPr lang="en-US">
                <a:latin typeface="Avenir Book"/>
              </a:rPr>
              <a:t>Not all who commit suicide do so because of mental illness </a:t>
            </a:r>
          </a:p>
          <a:p>
            <a:endParaRPr lang="en-US">
              <a:latin typeface="Avenir Book"/>
            </a:endParaRPr>
          </a:p>
          <a:p>
            <a:r>
              <a:rPr lang="en-US">
                <a:latin typeface="Avenir Book"/>
              </a:rPr>
              <a:t>Stressful experiences, such as exposure to trauma, the death of a loved one, job loss, change in physical health or relationships...are also associated with suicide [2].</a:t>
            </a:r>
            <a:endParaRPr lang="en-US"/>
          </a:p>
        </p:txBody>
      </p:sp>
      <p:sp>
        <p:nvSpPr>
          <p:cNvPr id="3" name="Slide Number Placeholder 2">
            <a:extLst>
              <a:ext uri="{FF2B5EF4-FFF2-40B4-BE49-F238E27FC236}">
                <a16:creationId xmlns:a16="http://schemas.microsoft.com/office/drawing/2014/main" id="{69F20C69-59EB-F344-AF4D-EA869F7CA035}"/>
              </a:ext>
            </a:extLst>
          </p:cNvPr>
          <p:cNvSpPr>
            <a:spLocks noGrp="1"/>
          </p:cNvSpPr>
          <p:nvPr>
            <p:ph type="sldNum" sz="quarter" idx="12"/>
          </p:nvPr>
        </p:nvSpPr>
        <p:spPr/>
        <p:txBody>
          <a:bodyPr/>
          <a:lstStyle/>
          <a:p>
            <a:fld id="{0EDEF7FB-CCDB-0D41-A164-7F316B9B1972}" type="slidenum">
              <a:rPr lang="en-US" smtClean="0"/>
              <a:pPr/>
              <a:t>7</a:t>
            </a:fld>
            <a:endParaRPr lang="en-US"/>
          </a:p>
        </p:txBody>
      </p:sp>
    </p:spTree>
    <p:extLst>
      <p:ext uri="{BB962C8B-B14F-4D97-AF65-F5344CB8AC3E}">
        <p14:creationId xmlns:p14="http://schemas.microsoft.com/office/powerpoint/2010/main" val="548465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F5703B7-8B7A-9E47-897C-59E041AB4C5E}"/>
              </a:ext>
            </a:extLst>
          </p:cNvPr>
          <p:cNvPicPr>
            <a:picLocks noChangeAspect="1"/>
          </p:cNvPicPr>
          <p:nvPr/>
        </p:nvPicPr>
        <p:blipFill>
          <a:blip r:embed="rId2"/>
          <a:stretch>
            <a:fillRect/>
          </a:stretch>
        </p:blipFill>
        <p:spPr>
          <a:xfrm>
            <a:off x="546656" y="2064355"/>
            <a:ext cx="6751015" cy="4251340"/>
          </a:xfrm>
          <a:prstGeom prst="rect">
            <a:avLst/>
          </a:prstGeom>
        </p:spPr>
      </p:pic>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766020" y="223587"/>
            <a:ext cx="10515600" cy="1325563"/>
          </a:xfrm>
        </p:spPr>
        <p:txBody>
          <a:bodyPr>
            <a:normAutofit/>
          </a:bodyPr>
          <a:lstStyle/>
          <a:p>
            <a:r>
              <a:rPr lang="en-US" sz="2800"/>
              <a:t>Faltering GDP, Economic Instability &amp; Poverty Contribute to Suicide in Zimbabwe</a:t>
            </a:r>
          </a:p>
        </p:txBody>
      </p:sp>
      <p:sp>
        <p:nvSpPr>
          <p:cNvPr id="7" name="Title 1">
            <a:extLst>
              <a:ext uri="{FF2B5EF4-FFF2-40B4-BE49-F238E27FC236}">
                <a16:creationId xmlns:a16="http://schemas.microsoft.com/office/drawing/2014/main" id="{678AED76-4D30-AF44-95B5-8D12AF7AF409}"/>
              </a:ext>
            </a:extLst>
          </p:cNvPr>
          <p:cNvSpPr txBox="1">
            <a:spLocks/>
          </p:cNvSpPr>
          <p:nvPr/>
        </p:nvSpPr>
        <p:spPr>
          <a:xfrm>
            <a:off x="7101534" y="1685189"/>
            <a:ext cx="4324445" cy="4155649"/>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800" b="1" dirty="0"/>
              <a:t>Key Insights*</a:t>
            </a:r>
          </a:p>
          <a:p>
            <a:endParaRPr lang="en-US" sz="1800" b="1" dirty="0"/>
          </a:p>
          <a:p>
            <a:pPr marL="285750" indent="-285750">
              <a:buFont typeface="Arial" panose="020B0604020202020204" pitchFamily="34" charset="0"/>
              <a:buChar char="•"/>
            </a:pPr>
            <a:r>
              <a:rPr lang="en-US" sz="1600" dirty="0"/>
              <a:t>The WHO estimates that 19 persons per 100k take their own life deliberately in Zimbabwe per annum (2019)</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Zimbabwe has dealt with issues of endemic poverty, unemployment and hyperinflation for years which is often attributed to the policies of former dictator Robert Mugabe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Post Mugabe, Zimbabwe continues to deal with debt issues, difficulty attracting foreign investment, and currency instability which continue to contribute to systemic unemployment and poverty nationwide</a:t>
            </a:r>
          </a:p>
          <a:p>
            <a:endParaRPr lang="en-US" sz="1800" dirty="0"/>
          </a:p>
          <a:p>
            <a:endParaRPr lang="en-US" sz="1800" dirty="0"/>
          </a:p>
        </p:txBody>
      </p:sp>
      <p:sp>
        <p:nvSpPr>
          <p:cNvPr id="8" name="Title 1">
            <a:extLst>
              <a:ext uri="{FF2B5EF4-FFF2-40B4-BE49-F238E27FC236}">
                <a16:creationId xmlns:a16="http://schemas.microsoft.com/office/drawing/2014/main" id="{C030FEF0-4B55-764A-8756-D49FD4D8AF6F}"/>
              </a:ext>
            </a:extLst>
          </p:cNvPr>
          <p:cNvSpPr txBox="1">
            <a:spLocks/>
          </p:cNvSpPr>
          <p:nvPr/>
        </p:nvSpPr>
        <p:spPr>
          <a:xfrm>
            <a:off x="1218260" y="1646985"/>
            <a:ext cx="5790028" cy="2813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pPr algn="ctr"/>
            <a:r>
              <a:rPr lang="en-US" sz="1600"/>
              <a:t>Africa: Suicide Rate by Country (per 100,000 persons)</a:t>
            </a:r>
          </a:p>
        </p:txBody>
      </p:sp>
      <p:sp>
        <p:nvSpPr>
          <p:cNvPr id="9" name="Title 1">
            <a:extLst>
              <a:ext uri="{FF2B5EF4-FFF2-40B4-BE49-F238E27FC236}">
                <a16:creationId xmlns:a16="http://schemas.microsoft.com/office/drawing/2014/main" id="{C94EFC1D-D97D-2F4C-8E73-EAECE87B39D1}"/>
              </a:ext>
            </a:extLst>
          </p:cNvPr>
          <p:cNvSpPr txBox="1">
            <a:spLocks/>
          </p:cNvSpPr>
          <p:nvPr/>
        </p:nvSpPr>
        <p:spPr>
          <a:xfrm>
            <a:off x="838199" y="6570270"/>
            <a:ext cx="9993923" cy="2877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000" b="1" i="1"/>
              <a:t>*Sourced from the World Health Organization report: “Suicide: Key Facts, 2019” and the </a:t>
            </a:r>
            <a:r>
              <a:rPr lang="en-US" sz="1000" b="1" i="1" err="1"/>
              <a:t>WorldBank</a:t>
            </a:r>
            <a:r>
              <a:rPr lang="en-US" sz="1000" b="1" i="1"/>
              <a:t> Economic Profile of the Country of Zimbabwe </a:t>
            </a:r>
          </a:p>
          <a:p>
            <a:endParaRPr lang="en-US" sz="1000" b="1" i="1"/>
          </a:p>
        </p:txBody>
      </p:sp>
      <p:sp>
        <p:nvSpPr>
          <p:cNvPr id="10" name="Oval 9">
            <a:extLst>
              <a:ext uri="{FF2B5EF4-FFF2-40B4-BE49-F238E27FC236}">
                <a16:creationId xmlns:a16="http://schemas.microsoft.com/office/drawing/2014/main" id="{E675E3AF-5BC1-5745-8877-83B35391F6CF}"/>
              </a:ext>
            </a:extLst>
          </p:cNvPr>
          <p:cNvSpPr/>
          <p:nvPr/>
        </p:nvSpPr>
        <p:spPr>
          <a:xfrm>
            <a:off x="4375052" y="5036234"/>
            <a:ext cx="482559" cy="505325"/>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62C29582-33DD-F643-A6EB-18EFD9E1E47F}"/>
              </a:ext>
            </a:extLst>
          </p:cNvPr>
          <p:cNvSpPr>
            <a:spLocks noGrp="1"/>
          </p:cNvSpPr>
          <p:nvPr>
            <p:ph type="sldNum" sz="quarter" idx="12"/>
          </p:nvPr>
        </p:nvSpPr>
        <p:spPr/>
        <p:txBody>
          <a:bodyPr/>
          <a:lstStyle/>
          <a:p>
            <a:fld id="{0EDEF7FB-CCDB-0D41-A164-7F316B9B1972}" type="slidenum">
              <a:rPr lang="en-US" smtClean="0"/>
              <a:pPr/>
              <a:t>8</a:t>
            </a:fld>
            <a:endParaRPr lang="en-US"/>
          </a:p>
        </p:txBody>
      </p:sp>
    </p:spTree>
    <p:extLst>
      <p:ext uri="{BB962C8B-B14F-4D97-AF65-F5344CB8AC3E}">
        <p14:creationId xmlns:p14="http://schemas.microsoft.com/office/powerpoint/2010/main" val="499643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168677-C6BC-D248-82CC-1A59D9E4646F}"/>
              </a:ext>
            </a:extLst>
          </p:cNvPr>
          <p:cNvPicPr>
            <a:picLocks noChangeAspect="1"/>
          </p:cNvPicPr>
          <p:nvPr/>
        </p:nvPicPr>
        <p:blipFill>
          <a:blip r:embed="rId2"/>
          <a:stretch>
            <a:fillRect/>
          </a:stretch>
        </p:blipFill>
        <p:spPr>
          <a:xfrm>
            <a:off x="1072584" y="1496354"/>
            <a:ext cx="5861783" cy="4923824"/>
          </a:xfrm>
          <a:prstGeom prst="rect">
            <a:avLst/>
          </a:prstGeom>
        </p:spPr>
      </p:pic>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663997" y="124610"/>
            <a:ext cx="11121180" cy="1325563"/>
          </a:xfrm>
        </p:spPr>
        <p:txBody>
          <a:bodyPr>
            <a:normAutofit/>
          </a:bodyPr>
          <a:lstStyle/>
          <a:p>
            <a:r>
              <a:rPr lang="en-US" sz="2700" dirty="0"/>
              <a:t>Alcohol Dependence and Abuse May Contribute to Suicide in Russia</a:t>
            </a:r>
          </a:p>
        </p:txBody>
      </p:sp>
      <p:sp>
        <p:nvSpPr>
          <p:cNvPr id="7" name="Title 1">
            <a:extLst>
              <a:ext uri="{FF2B5EF4-FFF2-40B4-BE49-F238E27FC236}">
                <a16:creationId xmlns:a16="http://schemas.microsoft.com/office/drawing/2014/main" id="{678AED76-4D30-AF44-95B5-8D12AF7AF409}"/>
              </a:ext>
            </a:extLst>
          </p:cNvPr>
          <p:cNvSpPr txBox="1">
            <a:spLocks/>
          </p:cNvSpPr>
          <p:nvPr/>
        </p:nvSpPr>
        <p:spPr>
          <a:xfrm>
            <a:off x="7101534" y="1685189"/>
            <a:ext cx="4324445" cy="4155649"/>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800" b="1" dirty="0"/>
              <a:t>Key Insights*</a:t>
            </a:r>
          </a:p>
          <a:p>
            <a:endParaRPr lang="en-US" sz="1800" b="1" dirty="0"/>
          </a:p>
          <a:p>
            <a:pPr marL="285750" indent="-285750">
              <a:buFont typeface="Arial" panose="020B0604020202020204" pitchFamily="34" charset="0"/>
              <a:buChar char="•"/>
            </a:pPr>
            <a:r>
              <a:rPr lang="en-US" sz="1600" dirty="0"/>
              <a:t>The WHO estimates that 27 persons per 100k take their own life deliberately in Russia per annum (2019)</a:t>
            </a:r>
          </a:p>
          <a:p>
            <a:endParaRPr lang="en-US" sz="1600" dirty="0"/>
          </a:p>
          <a:p>
            <a:pPr marL="285750" indent="-285750">
              <a:buFont typeface="Arial" panose="020B0604020202020204" pitchFamily="34" charset="0"/>
              <a:buChar char="•"/>
            </a:pPr>
            <a:r>
              <a:rPr lang="en-US" sz="1600" dirty="0"/>
              <a:t>Among the general populace in Russia, meaning that almost 1-in-20 adults suffer from alcohol dependence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Alcoholism has been a problem because drinking is not only pervasive, but also a socially acceptable behavior in Russian society</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Of the 166 countries in our study, Russia ranks 3rd in the world for suicides per capita.</a:t>
            </a:r>
          </a:p>
          <a:p>
            <a:endParaRPr lang="en-US" sz="1800" dirty="0"/>
          </a:p>
          <a:p>
            <a:endParaRPr lang="en-US" sz="1800" dirty="0"/>
          </a:p>
        </p:txBody>
      </p:sp>
      <p:sp>
        <p:nvSpPr>
          <p:cNvPr id="8" name="Title 1">
            <a:extLst>
              <a:ext uri="{FF2B5EF4-FFF2-40B4-BE49-F238E27FC236}">
                <a16:creationId xmlns:a16="http://schemas.microsoft.com/office/drawing/2014/main" id="{C030FEF0-4B55-764A-8756-D49FD4D8AF6F}"/>
              </a:ext>
            </a:extLst>
          </p:cNvPr>
          <p:cNvSpPr txBox="1">
            <a:spLocks/>
          </p:cNvSpPr>
          <p:nvPr/>
        </p:nvSpPr>
        <p:spPr>
          <a:xfrm>
            <a:off x="901898" y="1544523"/>
            <a:ext cx="5790028" cy="2813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pPr algn="ctr"/>
            <a:r>
              <a:rPr lang="en-US" sz="1600" dirty="0"/>
              <a:t>Russia: Suicide Rate by Country (per 100,000 persons)</a:t>
            </a:r>
          </a:p>
        </p:txBody>
      </p:sp>
      <p:sp>
        <p:nvSpPr>
          <p:cNvPr id="9" name="Title 1">
            <a:extLst>
              <a:ext uri="{FF2B5EF4-FFF2-40B4-BE49-F238E27FC236}">
                <a16:creationId xmlns:a16="http://schemas.microsoft.com/office/drawing/2014/main" id="{C94EFC1D-D97D-2F4C-8E73-EAECE87B39D1}"/>
              </a:ext>
            </a:extLst>
          </p:cNvPr>
          <p:cNvSpPr txBox="1">
            <a:spLocks/>
          </p:cNvSpPr>
          <p:nvPr/>
        </p:nvSpPr>
        <p:spPr>
          <a:xfrm>
            <a:off x="838199" y="6570270"/>
            <a:ext cx="9993923" cy="2877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000" b="1" i="1"/>
              <a:t>*Sourced from the World Health Organization report: “Suicide: Key Facts, 2019” and the </a:t>
            </a:r>
            <a:r>
              <a:rPr lang="en-US" sz="1000" b="1" i="1" err="1"/>
              <a:t>WorldBank</a:t>
            </a:r>
            <a:r>
              <a:rPr lang="en-US" sz="1000" b="1" i="1"/>
              <a:t> Economic Profile of the Country of Zimbabwe </a:t>
            </a:r>
          </a:p>
          <a:p>
            <a:endParaRPr lang="en-US" sz="1000" b="1" i="1"/>
          </a:p>
        </p:txBody>
      </p:sp>
      <p:sp>
        <p:nvSpPr>
          <p:cNvPr id="4" name="Slide Number Placeholder 3">
            <a:extLst>
              <a:ext uri="{FF2B5EF4-FFF2-40B4-BE49-F238E27FC236}">
                <a16:creationId xmlns:a16="http://schemas.microsoft.com/office/drawing/2014/main" id="{4D04AA98-2EC0-D44D-9D60-F751D7BF6CE7}"/>
              </a:ext>
            </a:extLst>
          </p:cNvPr>
          <p:cNvSpPr>
            <a:spLocks noGrp="1"/>
          </p:cNvSpPr>
          <p:nvPr>
            <p:ph type="sldNum" sz="quarter" idx="12"/>
          </p:nvPr>
        </p:nvSpPr>
        <p:spPr/>
        <p:txBody>
          <a:bodyPr/>
          <a:lstStyle/>
          <a:p>
            <a:fld id="{0EDEF7FB-CCDB-0D41-A164-7F316B9B1972}" type="slidenum">
              <a:rPr lang="en-US" smtClean="0"/>
              <a:pPr/>
              <a:t>9</a:t>
            </a:fld>
            <a:endParaRPr lang="en-US"/>
          </a:p>
        </p:txBody>
      </p:sp>
    </p:spTree>
    <p:extLst>
      <p:ext uri="{BB962C8B-B14F-4D97-AF65-F5344CB8AC3E}">
        <p14:creationId xmlns:p14="http://schemas.microsoft.com/office/powerpoint/2010/main" val="426423569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4917</Words>
  <Application>Microsoft Macintosh PowerPoint</Application>
  <PresentationFormat>Widescreen</PresentationFormat>
  <Paragraphs>464</Paragraphs>
  <Slides>50</Slides>
  <Notes>10</Notes>
  <HiddenSlides>6</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50</vt:i4>
      </vt:variant>
    </vt:vector>
  </HeadingPairs>
  <TitlesOfParts>
    <vt:vector size="57" baseType="lpstr">
      <vt:lpstr>Arial</vt:lpstr>
      <vt:lpstr>Avenir Book</vt:lpstr>
      <vt:lpstr>Calibri</vt:lpstr>
      <vt:lpstr>Calibri Light</vt:lpstr>
      <vt:lpstr>Cambria Math</vt:lpstr>
      <vt:lpstr>Times New Roman</vt:lpstr>
      <vt:lpstr>Custom Design</vt:lpstr>
      <vt:lpstr>Country Level Indicators of Suicide Risk:   Data Analysis and Decision-Making Support for Policy Makers </vt:lpstr>
      <vt:lpstr>Team Members: Team 25</vt:lpstr>
      <vt:lpstr>Contents</vt:lpstr>
      <vt:lpstr>Research Motivation</vt:lpstr>
      <vt:lpstr>Background and Motivation – Why We Chose This Topic </vt:lpstr>
      <vt:lpstr>Suicide is a Global Problem With Significant Effects</vt:lpstr>
      <vt:lpstr>Why is suicide a complex problem?</vt:lpstr>
      <vt:lpstr>Faltering GDP, Economic Instability &amp; Poverty Contribute to Suicide in Zimbabwe</vt:lpstr>
      <vt:lpstr>Alcohol Dependence and Abuse May Contribute to Suicide in Russia</vt:lpstr>
      <vt:lpstr>Scope</vt:lpstr>
      <vt:lpstr>Variables and Data Sources</vt:lpstr>
      <vt:lpstr>Outcome Variable</vt:lpstr>
      <vt:lpstr>Considered Independent Variables</vt:lpstr>
      <vt:lpstr>Data Sources</vt:lpstr>
      <vt:lpstr>Modeling &amp; Assumptions</vt:lpstr>
      <vt:lpstr>Modeling Objective: Inferential vs Predictive</vt:lpstr>
      <vt:lpstr>Approach to Modeling: Development Steps</vt:lpstr>
      <vt:lpstr>Variable Decisions</vt:lpstr>
      <vt:lpstr>Modeling Assumptions</vt:lpstr>
      <vt:lpstr>Quantifying the Impact of Measures on Suicide</vt:lpstr>
      <vt:lpstr>Identifying, Describing and Monitoring Country Level Indicators Is Critical for Effective Decision-Making Support</vt:lpstr>
      <vt:lpstr>Income, GDP per person: Quantifying Impact &amp; Monitoring</vt:lpstr>
      <vt:lpstr>Alcohol Consumption: Quantifying Impact &amp; Monitoring</vt:lpstr>
      <vt:lpstr>The Presence of A National Suicide Strategy: Quantifying Impact &amp; Monitoring</vt:lpstr>
      <vt:lpstr>Recommendations &amp; Decision Support</vt:lpstr>
      <vt:lpstr>Recommendation: Implement Ongoing Measurement of Key Indicators</vt:lpstr>
      <vt:lpstr>Recommendation: Inform Policy Across These Areas of Focus</vt:lpstr>
      <vt:lpstr>Limitations &amp; Future Research</vt:lpstr>
      <vt:lpstr>Limitations</vt:lpstr>
      <vt:lpstr>Limitations</vt:lpstr>
      <vt:lpstr>Limitations Methodology</vt:lpstr>
      <vt:lpstr>Appendix</vt:lpstr>
      <vt:lpstr>Final Model Specification &amp; Model Results Summary</vt:lpstr>
      <vt:lpstr>Sources</vt:lpstr>
      <vt:lpstr>Anecdotal evidence about Russia, alcohol, and suicide</vt:lpstr>
      <vt:lpstr>Model Development  Initial Model: Multiple Linear Regression</vt:lpstr>
      <vt:lpstr>Model Development – Box Cox Transformation </vt:lpstr>
      <vt:lpstr>Model Development – Remove Outliers</vt:lpstr>
      <vt:lpstr>Model Development – Remove Outliers</vt:lpstr>
      <vt:lpstr>Model Development – Remove Outliers</vt:lpstr>
      <vt:lpstr>Model Development – Variable Reduction </vt:lpstr>
      <vt:lpstr>Model Development – Predictor Transformation </vt:lpstr>
      <vt:lpstr>Model Development – IWLS and Final Model</vt:lpstr>
      <vt:lpstr>Historic Perspective</vt:lpstr>
      <vt:lpstr>PowerPoint Presentation</vt:lpstr>
      <vt:lpstr>Remaining Inputs: Health Expenditure</vt:lpstr>
      <vt:lpstr>Remaining Inputs: NSPS</vt:lpstr>
      <vt:lpstr>Remaining Inputs: Psychiatrists</vt:lpstr>
      <vt:lpstr>Remaining Input: Alcohol Consumption</vt:lpstr>
      <vt:lpstr>Remaining Input: Alcohol Consumption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Country Level Indicators of Suicide Risk:  Data Analysis and Decision Making Support for Policy Makers </dc:title>
  <dc:creator>Ghandour, Osman</dc:creator>
  <cp:lastModifiedBy>Peter Williams</cp:lastModifiedBy>
  <cp:revision>2</cp:revision>
  <dcterms:created xsi:type="dcterms:W3CDTF">2020-04-12T20:32:26Z</dcterms:created>
  <dcterms:modified xsi:type="dcterms:W3CDTF">2020-04-13T20:38:25Z</dcterms:modified>
</cp:coreProperties>
</file>